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26/02/2014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Renouvellement général 2014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Communication aux organisations syndicales</a:t>
            </a:r>
          </a:p>
          <a:p>
            <a:r>
              <a:rPr lang="fr-FR" dirty="0" smtClean="0"/>
              <a:t>Automne 2013</a:t>
            </a:r>
            <a:endParaRPr lang="fr-FR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73100" y="1260475"/>
          <a:ext cx="1290638" cy="849313"/>
        </p:xfrm>
        <a:graphic>
          <a:graphicData uri="http://schemas.openxmlformats.org/presentationml/2006/ole">
            <p:oleObj spid="_x0000_s1026" name="Picture" r:id="rId3" imgW="1290240" imgH="850320" progId="Word.Picture.8">
              <p:embed/>
            </p:oleObj>
          </a:graphicData>
        </a:graphic>
      </p:graphicFrame>
      <p:pic>
        <p:nvPicPr>
          <p:cNvPr id="1027" name="Picture 3" descr="enssu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1556792"/>
            <a:ext cx="14954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mariann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548680"/>
            <a:ext cx="1100137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u="sng" dirty="0" smtClean="0"/>
              <a:t>Quelques éléments chiffrés :</a:t>
            </a:r>
          </a:p>
          <a:p>
            <a:r>
              <a:rPr lang="fr-FR" dirty="0" smtClean="0"/>
              <a:t>260 établissements concernés relevant du MESR</a:t>
            </a:r>
          </a:p>
          <a:p>
            <a:r>
              <a:rPr lang="fr-FR" dirty="0" smtClean="0"/>
              <a:t>600 instances ayant vocation à être renouvelées par élections (CT, CAP, CCP) </a:t>
            </a:r>
          </a:p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participation des CT de niveau ministériel (CTMESR et CTU) au renouvellement général des instances de la fonction publique. CTMESR renouvelé en 2010 par agrégation et vote à l’urne.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PERIMETRE du CTMESR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Tous les agents exerçant leurs fonctions au sein du MESR et remplissant les conditions prévues à l’article 18 du décret du 15 février 2011: titulaires dont PRAG, non titulaires.</a:t>
            </a:r>
          </a:p>
          <a:p>
            <a:r>
              <a:rPr lang="fr-FR" dirty="0" smtClean="0"/>
              <a:t>Cas particulier des ITRF et des personnels de bibliothèque exerçant leurs fonctions dans les EPLE et les rectorats qui voteront au CTMESR </a:t>
            </a:r>
            <a:r>
              <a:rPr lang="fr-FR" u="sng" dirty="0" smtClean="0"/>
              <a:t>exclusivement</a:t>
            </a:r>
            <a:r>
              <a:rPr lang="fr-FR" dirty="0" smtClean="0"/>
              <a:t> par correspondance avec centralisation et dépouillement des votes à la DGRH</a:t>
            </a:r>
          </a:p>
          <a:p>
            <a:r>
              <a:rPr lang="fr-FR" dirty="0" smtClean="0"/>
              <a:t>Les établissements concernés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fr-FR" dirty="0" smtClean="0"/>
              <a:t>Etablissements publics à caractère scientifique, culturel et professionnel relevant du seul ministre chargé de l’enseignement supérieur et de la recherche 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fr-FR" dirty="0" smtClean="0"/>
              <a:t>Autres établissements publics à caractère administratif relevant du seul ministre chargé de l’enseignement supérieur et de la recherche ;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fr-FR" dirty="0" smtClean="0"/>
              <a:t>Etablissements publics placés sous cotutelle du ministre de l’enseignement supérieur et de la recherche et d’autres ministres .</a:t>
            </a:r>
          </a:p>
          <a:p>
            <a:endParaRPr lang="fr-F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Etablissements sous </a:t>
            </a:r>
            <a:r>
              <a:rPr lang="fr-FR" dirty="0" err="1" smtClean="0"/>
              <a:t>co-tutelle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Etablissements à</a:t>
                      </a:r>
                      <a:r>
                        <a:rPr lang="fr-FR" baseline="0" dirty="0" smtClean="0"/>
                        <a:t> conserver dans le périmètre du CTMESR (saisines en cours)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Etablissements dans un autre CT</a:t>
                      </a:r>
                      <a:r>
                        <a:rPr lang="fr-FR" baseline="0" dirty="0" smtClean="0"/>
                        <a:t> ministériel (saisines en cours)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mtClean="0"/>
                        <a:t>INRA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IFSTTAR (écologie)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IRSTEA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INHA (culture)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Agrosup</a:t>
                      </a:r>
                      <a:r>
                        <a:rPr lang="fr-FR" dirty="0" smtClean="0"/>
                        <a:t> Dijon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Etab</a:t>
                      </a:r>
                      <a:r>
                        <a:rPr lang="fr-FR" dirty="0" smtClean="0"/>
                        <a:t> pub du musée du quai Branly (culture)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Muséum</a:t>
                      </a:r>
                      <a:r>
                        <a:rPr lang="fr-FR" baseline="0" dirty="0" smtClean="0"/>
                        <a:t> national d’histoire naturelle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EHESP (santé)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INSERM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INSTN (redressement productif)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IRD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CNED (éducation</a:t>
                      </a:r>
                      <a:r>
                        <a:rPr lang="fr-FR" baseline="0" dirty="0" smtClean="0"/>
                        <a:t> nationale)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INRIA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ONISEP (</a:t>
                      </a:r>
                      <a:r>
                        <a:rPr lang="fr-FR" smtClean="0"/>
                        <a:t>éducation nationale)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INED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MODALITES DE VOTE AU CTMESR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Modalités de vote conformes au décret </a:t>
            </a:r>
            <a:br>
              <a:rPr lang="fr-FR" dirty="0" smtClean="0"/>
            </a:br>
            <a:r>
              <a:rPr lang="fr-FR" dirty="0" smtClean="0"/>
              <a:t>n° 2011-184 du 15 février 2011 </a:t>
            </a:r>
            <a:r>
              <a:rPr lang="fr-FR" smtClean="0"/>
              <a:t>: vote </a:t>
            </a:r>
            <a:r>
              <a:rPr lang="fr-FR" dirty="0" smtClean="0"/>
              <a:t>à l’urne dans les établissements. </a:t>
            </a:r>
          </a:p>
          <a:p>
            <a:r>
              <a:rPr lang="fr-FR" dirty="0" smtClean="0"/>
              <a:t>Centralisation des résultats à la DGRH</a:t>
            </a:r>
          </a:p>
          <a:p>
            <a:r>
              <a:rPr lang="fr-FR" dirty="0" smtClean="0"/>
              <a:t>Les chercheurs voteront dans le cadre d’un scrutin propre dans la mesure ou 2 sièges leurs sont réservés.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Périmètre et modalités de vote au  CTU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Enseignants-chercheurs, assistants de l’enseignement supérieur et maîtres-assistants en fonction dans les EP compris dans le périmètre du CTMESR. </a:t>
            </a:r>
          </a:p>
          <a:p>
            <a:r>
              <a:rPr lang="fr-FR" dirty="0" smtClean="0"/>
              <a:t>Compétence maintenue : examen des textes statutaires à l’égard des enseignants –chercheurs.</a:t>
            </a:r>
          </a:p>
          <a:p>
            <a:r>
              <a:rPr lang="fr-FR" dirty="0" smtClean="0"/>
              <a:t>Vote à l’urne dans les établissements et centralisation des résultats à la DGRH.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CALENDRIER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Novembre-décembre 2013: Elaboration des textes en liaison avec la DGAFP.</a:t>
            </a:r>
          </a:p>
          <a:p>
            <a:r>
              <a:rPr lang="fr-FR" dirty="0" smtClean="0"/>
              <a:t>Janvier 2014: Constitution d’un groupe de travail sur les modalités électorales.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CALENDRIER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Mars 2014: passage des textes règlementaires au CTMESR.</a:t>
            </a:r>
          </a:p>
          <a:p>
            <a:r>
              <a:rPr lang="fr-FR" dirty="0" smtClean="0"/>
              <a:t>Printemps 2014: Note d’information sur le calendrier et l’organisation des élections  pour les établissements publics d’enseignement supérieur, les établissements publics scientifiques et techniques, les établissements publics administratifs, les rectorats, les CNOUS-CROUS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CALENDRIER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Juin 2014: Publication des décrets et arrêtés CTU et CTMESR</a:t>
            </a:r>
          </a:p>
          <a:p>
            <a:r>
              <a:rPr lang="fr-FR" dirty="0" smtClean="0"/>
              <a:t>Juillet 2014: Publication et envoi de la circulaire électorale  aux EPES, EPST, EPA et recteurs d’académie, CNOUS-CROUS.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399</Words>
  <Application>Microsoft Office PowerPoint</Application>
  <PresentationFormat>Affichage à l'écran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Thème Office</vt:lpstr>
      <vt:lpstr>Picture</vt:lpstr>
      <vt:lpstr>Renouvellement général 2014</vt:lpstr>
      <vt:lpstr>CONTEXTE</vt:lpstr>
      <vt:lpstr>PERIMETRE du CTMESR</vt:lpstr>
      <vt:lpstr>Etablissements sous co-tutelle</vt:lpstr>
      <vt:lpstr>MODALITES DE VOTE AU CTMESR</vt:lpstr>
      <vt:lpstr>Périmètre et modalités de vote au  CTU</vt:lpstr>
      <vt:lpstr>CALENDRIER</vt:lpstr>
      <vt:lpstr>CALENDRIER</vt:lpstr>
      <vt:lpstr>CALENDRIER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Renouvellement général 2014</dc:title>
  <dc:creator>Ordinateur Personnel</dc:creator>
  <cp:lastModifiedBy>.</cp:lastModifiedBy>
  <cp:revision>30</cp:revision>
  <dcterms:created xsi:type="dcterms:W3CDTF">2013-11-15T14:02:33Z</dcterms:created>
  <dcterms:modified xsi:type="dcterms:W3CDTF">2014-02-26T10:16:23Z</dcterms:modified>
</cp:coreProperties>
</file>