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8" r:id="rId1"/>
  </p:sldMasterIdLst>
  <p:notesMasterIdLst>
    <p:notesMasterId r:id="rId27"/>
  </p:notesMasterIdLst>
  <p:handoutMasterIdLst>
    <p:handoutMasterId r:id="rId28"/>
  </p:handoutMasterIdLst>
  <p:sldIdLst>
    <p:sldId id="258" r:id="rId2"/>
    <p:sldId id="259" r:id="rId3"/>
    <p:sldId id="281" r:id="rId4"/>
    <p:sldId id="282" r:id="rId5"/>
    <p:sldId id="268" r:id="rId6"/>
    <p:sldId id="277" r:id="rId7"/>
    <p:sldId id="279" r:id="rId8"/>
    <p:sldId id="286" r:id="rId9"/>
    <p:sldId id="285" r:id="rId10"/>
    <p:sldId id="269" r:id="rId11"/>
    <p:sldId id="283" r:id="rId12"/>
    <p:sldId id="278" r:id="rId13"/>
    <p:sldId id="262" r:id="rId14"/>
    <p:sldId id="271" r:id="rId15"/>
    <p:sldId id="273" r:id="rId16"/>
    <p:sldId id="274" r:id="rId17"/>
    <p:sldId id="263" r:id="rId18"/>
    <p:sldId id="276" r:id="rId19"/>
    <p:sldId id="280" r:id="rId20"/>
    <p:sldId id="287" r:id="rId21"/>
    <p:sldId id="289" r:id="rId22"/>
    <p:sldId id="290" r:id="rId23"/>
    <p:sldId id="291" r:id="rId24"/>
    <p:sldId id="275" r:id="rId25"/>
    <p:sldId id="267" r:id="rId26"/>
  </p:sldIdLst>
  <p:sldSz cx="9144000" cy="6858000" type="screen4x3"/>
  <p:notesSz cx="6797675" cy="9926638"/>
  <p:defaultTextStyle>
    <a:defPPr>
      <a:defRPr lang="fr-FR"/>
    </a:defPPr>
    <a:lvl1pPr algn="l" defTabSz="457200" rtl="0" fontAlgn="base">
      <a:spcBef>
        <a:spcPct val="0"/>
      </a:spcBef>
      <a:spcAft>
        <a:spcPct val="0"/>
      </a:spcAft>
      <a:defRPr kern="1200">
        <a:solidFill>
          <a:schemeClr val="tx1"/>
        </a:solidFill>
        <a:latin typeface="Arial" pitchFamily="34" charset="0"/>
        <a:ea typeface="ＭＳ Ｐゴシック" pitchFamily="34" charset="-128"/>
        <a:cs typeface="+mn-cs"/>
      </a:defRPr>
    </a:lvl1pPr>
    <a:lvl2pPr marL="457200" algn="l" defTabSz="457200" rtl="0" fontAlgn="base">
      <a:spcBef>
        <a:spcPct val="0"/>
      </a:spcBef>
      <a:spcAft>
        <a:spcPct val="0"/>
      </a:spcAft>
      <a:defRPr kern="1200">
        <a:solidFill>
          <a:schemeClr val="tx1"/>
        </a:solidFill>
        <a:latin typeface="Arial" pitchFamily="34" charset="0"/>
        <a:ea typeface="ＭＳ Ｐゴシック" pitchFamily="34" charset="-128"/>
        <a:cs typeface="+mn-cs"/>
      </a:defRPr>
    </a:lvl2pPr>
    <a:lvl3pPr marL="914400" algn="l" defTabSz="457200" rtl="0" fontAlgn="base">
      <a:spcBef>
        <a:spcPct val="0"/>
      </a:spcBef>
      <a:spcAft>
        <a:spcPct val="0"/>
      </a:spcAft>
      <a:defRPr kern="1200">
        <a:solidFill>
          <a:schemeClr val="tx1"/>
        </a:solidFill>
        <a:latin typeface="Arial" pitchFamily="34" charset="0"/>
        <a:ea typeface="ＭＳ Ｐゴシック" pitchFamily="34" charset="-128"/>
        <a:cs typeface="+mn-cs"/>
      </a:defRPr>
    </a:lvl3pPr>
    <a:lvl4pPr marL="1371600" algn="l" defTabSz="457200" rtl="0" fontAlgn="base">
      <a:spcBef>
        <a:spcPct val="0"/>
      </a:spcBef>
      <a:spcAft>
        <a:spcPct val="0"/>
      </a:spcAft>
      <a:defRPr kern="1200">
        <a:solidFill>
          <a:schemeClr val="tx1"/>
        </a:solidFill>
        <a:latin typeface="Arial" pitchFamily="34" charset="0"/>
        <a:ea typeface="ＭＳ Ｐゴシック" pitchFamily="34" charset="-128"/>
        <a:cs typeface="+mn-cs"/>
      </a:defRPr>
    </a:lvl4pPr>
    <a:lvl5pPr marL="1828800" algn="l" defTabSz="457200" rtl="0" fontAlgn="base">
      <a:spcBef>
        <a:spcPct val="0"/>
      </a:spcBef>
      <a:spcAft>
        <a:spcPct val="0"/>
      </a:spcAft>
      <a:defRPr kern="1200">
        <a:solidFill>
          <a:schemeClr val="tx1"/>
        </a:solidFill>
        <a:latin typeface="Arial" pitchFamily="34" charset="0"/>
        <a:ea typeface="ＭＳ Ｐゴシック" pitchFamily="34" charset="-128"/>
        <a:cs typeface="+mn-cs"/>
      </a:defRPr>
    </a:lvl5pPr>
    <a:lvl6pPr marL="2286000" algn="l" defTabSz="914400" rtl="0" eaLnBrk="1" latinLnBrk="0" hangingPunct="1">
      <a:defRPr kern="1200">
        <a:solidFill>
          <a:schemeClr val="tx1"/>
        </a:solidFill>
        <a:latin typeface="Arial" pitchFamily="34" charset="0"/>
        <a:ea typeface="ＭＳ Ｐゴシック" pitchFamily="34" charset="-128"/>
        <a:cs typeface="+mn-cs"/>
      </a:defRPr>
    </a:lvl6pPr>
    <a:lvl7pPr marL="2743200" algn="l" defTabSz="914400" rtl="0" eaLnBrk="1" latinLnBrk="0" hangingPunct="1">
      <a:defRPr kern="1200">
        <a:solidFill>
          <a:schemeClr val="tx1"/>
        </a:solidFill>
        <a:latin typeface="Arial" pitchFamily="34" charset="0"/>
        <a:ea typeface="ＭＳ Ｐゴシック" pitchFamily="34" charset="-128"/>
        <a:cs typeface="+mn-cs"/>
      </a:defRPr>
    </a:lvl7pPr>
    <a:lvl8pPr marL="3200400" algn="l" defTabSz="914400" rtl="0" eaLnBrk="1" latinLnBrk="0" hangingPunct="1">
      <a:defRPr kern="1200">
        <a:solidFill>
          <a:schemeClr val="tx1"/>
        </a:solidFill>
        <a:latin typeface="Arial" pitchFamily="34" charset="0"/>
        <a:ea typeface="ＭＳ Ｐゴシック" pitchFamily="34" charset="-128"/>
        <a:cs typeface="+mn-cs"/>
      </a:defRPr>
    </a:lvl8pPr>
    <a:lvl9pPr marL="3657600" algn="l" defTabSz="914400" rtl="0" eaLnBrk="1" latinLnBrk="0" hangingPunct="1">
      <a:defRPr kern="1200">
        <a:solidFill>
          <a:schemeClr val="tx1"/>
        </a:solidFill>
        <a:latin typeface="Arial" pitchFamily="34" charset="0"/>
        <a:ea typeface="ＭＳ Ｐゴシック"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2892"/>
    <a:srgbClr val="004892"/>
    <a:srgbClr val="001D72"/>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35" autoAdjust="0"/>
    <p:restoredTop sz="94599" autoAdjust="0"/>
  </p:normalViewPr>
  <p:slideViewPr>
    <p:cSldViewPr snapToGrid="0" snapToObjects="1">
      <p:cViewPr varScale="1">
        <p:scale>
          <a:sx n="83" d="100"/>
          <a:sy n="83" d="100"/>
        </p:scale>
        <p:origin x="-1426" y="-72"/>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atin typeface="Arial" charset="0"/>
                <a:ea typeface="ＭＳ Ｐゴシック" charset="0"/>
                <a:cs typeface="ＭＳ Ｐゴシック" charset="0"/>
              </a:defRPr>
            </a:lvl1pPr>
          </a:lstStyle>
          <a:p>
            <a:pPr>
              <a:defRPr/>
            </a:pPr>
            <a:endParaRPr lang="fr-FR"/>
          </a:p>
        </p:txBody>
      </p:sp>
      <p:sp>
        <p:nvSpPr>
          <p:cNvPr id="3" name="Espace réservé de la date 2"/>
          <p:cNvSpPr>
            <a:spLocks noGrp="1"/>
          </p:cNvSpPr>
          <p:nvPr>
            <p:ph type="dt" sz="quarter" idx="1"/>
          </p:nvPr>
        </p:nvSpPr>
        <p:spPr>
          <a:xfrm>
            <a:off x="3850443" y="0"/>
            <a:ext cx="2945659" cy="496332"/>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pPr>
              <a:defRPr/>
            </a:pPr>
            <a:fld id="{F70C745A-853D-4322-9297-EB6D009AA9A9}" type="datetime1">
              <a:rPr lang="fr-FR" altLang="fr-FR"/>
              <a:pPr>
                <a:defRPr/>
              </a:pPr>
              <a:t>30/01/2018</a:t>
            </a:fld>
            <a:endParaRPr lang="fr-FR" altLang="fr-FR"/>
          </a:p>
        </p:txBody>
      </p:sp>
      <p:sp>
        <p:nvSpPr>
          <p:cNvPr id="4" name="Espace réservé du pied de page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atin typeface="Arial" charset="0"/>
                <a:ea typeface="ＭＳ Ｐゴシック" charset="0"/>
                <a:cs typeface="ＭＳ Ｐゴシック" charset="0"/>
              </a:defRPr>
            </a:lvl1pPr>
          </a:lstStyle>
          <a:p>
            <a:pPr>
              <a:defRPr/>
            </a:pPr>
            <a:endParaRPr lang="fr-FR"/>
          </a:p>
        </p:txBody>
      </p:sp>
      <p:sp>
        <p:nvSpPr>
          <p:cNvPr id="5" name="Espace réservé du numéro de diapositive 4"/>
          <p:cNvSpPr>
            <a:spLocks noGrp="1"/>
          </p:cNvSpPr>
          <p:nvPr>
            <p:ph type="sldNum" sz="quarter" idx="3"/>
          </p:nvPr>
        </p:nvSpPr>
        <p:spPr>
          <a:xfrm>
            <a:off x="3850443" y="9428583"/>
            <a:ext cx="2945659" cy="496332"/>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pPr>
              <a:defRPr/>
            </a:pPr>
            <a:fld id="{6EE894E2-9487-44EE-A979-E36DD2780185}" type="slidenum">
              <a:rPr lang="fr-FR" altLang="fr-FR"/>
              <a:pPr>
                <a:defRPr/>
              </a:pPr>
              <a:t>‹N°›</a:t>
            </a:fld>
            <a:endParaRPr lang="fr-FR" altLang="fr-FR"/>
          </a:p>
        </p:txBody>
      </p:sp>
    </p:spTree>
    <p:extLst>
      <p:ext uri="{BB962C8B-B14F-4D97-AF65-F5344CB8AC3E}">
        <p14:creationId xmlns:p14="http://schemas.microsoft.com/office/powerpoint/2010/main" xmlns="" val="115634975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atin typeface="Arial" charset="0"/>
                <a:ea typeface="ＭＳ Ｐゴシック" charset="0"/>
                <a:cs typeface="ＭＳ Ｐゴシック" charset="0"/>
              </a:defRPr>
            </a:lvl1pPr>
          </a:lstStyle>
          <a:p>
            <a:pPr>
              <a:defRPr/>
            </a:pPr>
            <a:endParaRPr lang="fr-FR"/>
          </a:p>
        </p:txBody>
      </p:sp>
      <p:sp>
        <p:nvSpPr>
          <p:cNvPr id="3" name="Espace réservé de la date 2"/>
          <p:cNvSpPr>
            <a:spLocks noGrp="1"/>
          </p:cNvSpPr>
          <p:nvPr>
            <p:ph type="dt" idx="1"/>
          </p:nvPr>
        </p:nvSpPr>
        <p:spPr>
          <a:xfrm>
            <a:off x="3850443" y="0"/>
            <a:ext cx="2945659" cy="496332"/>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pPr>
              <a:defRPr/>
            </a:pPr>
            <a:fld id="{47B5DF9A-9EA9-4D37-8877-E97C7418204A}" type="datetime1">
              <a:rPr lang="fr-FR" altLang="fr-FR"/>
              <a:pPr>
                <a:defRPr/>
              </a:pPr>
              <a:t>30/01/2018</a:t>
            </a:fld>
            <a:endParaRPr lang="fr-FR" altLang="fr-FR"/>
          </a:p>
        </p:txBody>
      </p:sp>
      <p:sp>
        <p:nvSpPr>
          <p:cNvPr id="4" name="Espace réservé de l'image des diapositives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pPr lvl="0"/>
            <a:endParaRPr lang="fr-FR" noProof="0" smtClean="0"/>
          </a:p>
        </p:txBody>
      </p:sp>
      <p:sp>
        <p:nvSpPr>
          <p:cNvPr id="5" name="Espace réservé des commentaires 4"/>
          <p:cNvSpPr>
            <a:spLocks noGrp="1"/>
          </p:cNvSpPr>
          <p:nvPr>
            <p:ph type="body" sz="quarter" idx="3"/>
          </p:nvPr>
        </p:nvSpPr>
        <p:spPr>
          <a:xfrm>
            <a:off x="679768" y="4715153"/>
            <a:ext cx="5438140" cy="4466987"/>
          </a:xfrm>
          <a:prstGeom prst="rect">
            <a:avLst/>
          </a:prstGeom>
        </p:spPr>
        <p:txBody>
          <a:bodyPr vert="horz" wrap="square" lIns="91440" tIns="45720" rIns="91440" bIns="45720" numCol="1" anchor="t" anchorCtr="0" compatLnSpc="1">
            <a:prstTxWarp prst="textNoShape">
              <a:avLst/>
            </a:prstTxWarp>
          </a:bodyPr>
          <a:lstStyle/>
          <a:p>
            <a:pPr lvl="0"/>
            <a:r>
              <a:rPr lang="fr-FR" altLang="fr-FR" noProof="0" smtClean="0"/>
              <a:t>Cliquez pour modifier les styles du texte du masque</a:t>
            </a:r>
          </a:p>
          <a:p>
            <a:pPr lvl="1"/>
            <a:r>
              <a:rPr lang="fr-FR" altLang="fr-FR" noProof="0" smtClean="0"/>
              <a:t>Deuxième niveau</a:t>
            </a:r>
          </a:p>
          <a:p>
            <a:pPr lvl="2"/>
            <a:r>
              <a:rPr lang="fr-FR" altLang="fr-FR" noProof="0" smtClean="0"/>
              <a:t>Troisième niveau</a:t>
            </a:r>
          </a:p>
          <a:p>
            <a:pPr lvl="3"/>
            <a:r>
              <a:rPr lang="fr-FR" altLang="fr-FR" noProof="0" smtClean="0"/>
              <a:t>Quatrième niveau</a:t>
            </a:r>
          </a:p>
          <a:p>
            <a:pPr lvl="4"/>
            <a:r>
              <a:rPr lang="fr-FR" altLang="fr-FR" noProof="0" smtClean="0"/>
              <a:t>Cinquième niveau</a:t>
            </a:r>
          </a:p>
        </p:txBody>
      </p:sp>
      <p:sp>
        <p:nvSpPr>
          <p:cNvPr id="6" name="Espace réservé du pied de page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atin typeface="Arial" charset="0"/>
                <a:ea typeface="ＭＳ Ｐゴシック" charset="0"/>
                <a:cs typeface="ＭＳ Ｐゴシック" charset="0"/>
              </a:defRPr>
            </a:lvl1pPr>
          </a:lstStyle>
          <a:p>
            <a:pPr>
              <a:defRPr/>
            </a:pPr>
            <a:endParaRPr lang="fr-FR"/>
          </a:p>
        </p:txBody>
      </p:sp>
      <p:sp>
        <p:nvSpPr>
          <p:cNvPr id="7" name="Espace réservé du numéro de diapositive 6"/>
          <p:cNvSpPr>
            <a:spLocks noGrp="1"/>
          </p:cNvSpPr>
          <p:nvPr>
            <p:ph type="sldNum" sz="quarter" idx="5"/>
          </p:nvPr>
        </p:nvSpPr>
        <p:spPr>
          <a:xfrm>
            <a:off x="3850443" y="9428583"/>
            <a:ext cx="2945659" cy="496332"/>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pPr>
              <a:defRPr/>
            </a:pPr>
            <a:fld id="{7034F839-2F39-4C6D-B669-D6A17D095889}" type="slidenum">
              <a:rPr lang="fr-FR" altLang="fr-FR"/>
              <a:pPr>
                <a:defRPr/>
              </a:pPr>
              <a:t>‹N°›</a:t>
            </a:fld>
            <a:endParaRPr lang="fr-FR" altLang="fr-FR"/>
          </a:p>
        </p:txBody>
      </p:sp>
    </p:spTree>
    <p:extLst>
      <p:ext uri="{BB962C8B-B14F-4D97-AF65-F5344CB8AC3E}">
        <p14:creationId xmlns:p14="http://schemas.microsoft.com/office/powerpoint/2010/main" xmlns="" val="3705998316"/>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ＭＳ Ｐゴシック" pitchFamily="34" charset="-128"/>
        <a:cs typeface="+mn-cs"/>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pitchFamily="34"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pitchFamily="34"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pitchFamily="3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7171" name="Rectangle 3"/>
          <p:cNvSpPr>
            <a:spLocks noGrp="1" noChangeArrowheads="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fr-FR" altLang="fr-FR"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8195" name="Rectangle 3"/>
          <p:cNvSpPr>
            <a:spLocks noGrp="1" noChangeArrowheads="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fr-FR" altLang="fr-FR"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7034F839-2F39-4C6D-B669-D6A17D095889}" type="slidenum">
              <a:rPr lang="fr-FR" altLang="fr-FR" smtClean="0"/>
              <a:pPr>
                <a:defRPr/>
              </a:pPr>
              <a:t>7</a:t>
            </a:fld>
            <a:endParaRPr lang="fr-FR" altLang="fr-FR"/>
          </a:p>
        </p:txBody>
      </p:sp>
    </p:spTree>
    <p:extLst>
      <p:ext uri="{BB962C8B-B14F-4D97-AF65-F5344CB8AC3E}">
        <p14:creationId xmlns:p14="http://schemas.microsoft.com/office/powerpoint/2010/main" xmlns="" val="167773934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5" Type="http://schemas.openxmlformats.org/officeDocument/2006/relationships/image" Target="../media/image4.gif"/><Relationship Id="rId4" Type="http://schemas.openxmlformats.org/officeDocument/2006/relationships/image" Target="../media/image3.jpe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pic>
        <p:nvPicPr>
          <p:cNvPr id="6" name="Image 1" descr="DGAFP-fond.jpg"/>
          <p:cNvPicPr>
            <a:picLocks noChangeAspect="1"/>
          </p:cNvPicPr>
          <p:nvPr/>
        </p:nvPicPr>
        <p:blipFill>
          <a:blip r:embed="rId2">
            <a:extLst>
              <a:ext uri="{28A0092B-C50C-407E-A947-70E740481C1C}">
                <a14:useLocalDpi xmlns:a14="http://schemas.microsoft.com/office/drawing/2010/main" xmlns="" val="0"/>
              </a:ext>
            </a:extLst>
          </a:blip>
          <a:srcRect/>
          <a:stretch>
            <a:fillRect/>
          </a:stretch>
        </p:blipFill>
        <p:spPr bwMode="auto">
          <a:xfrm>
            <a:off x="71438" y="-136525"/>
            <a:ext cx="9072562" cy="68389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7" name="Image 3" descr="LA PALETTE.png"/>
          <p:cNvPicPr>
            <a:picLocks noChangeAspect="1"/>
          </p:cNvPicPr>
          <p:nvPr/>
        </p:nvPicPr>
        <p:blipFill>
          <a:blip r:embed="rId3">
            <a:extLst>
              <a:ext uri="{28A0092B-C50C-407E-A947-70E740481C1C}">
                <a14:useLocalDpi xmlns:a14="http://schemas.microsoft.com/office/drawing/2010/main" xmlns="" val="0"/>
              </a:ext>
            </a:extLst>
          </a:blip>
          <a:srcRect/>
          <a:stretch>
            <a:fillRect/>
          </a:stretch>
        </p:blipFill>
        <p:spPr bwMode="auto">
          <a:xfrm>
            <a:off x="4381500" y="3749675"/>
            <a:ext cx="4138613" cy="3190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cxnSp>
        <p:nvCxnSpPr>
          <p:cNvPr id="9" name="Connecteur droit 8"/>
          <p:cNvCxnSpPr/>
          <p:nvPr/>
        </p:nvCxnSpPr>
        <p:spPr>
          <a:xfrm>
            <a:off x="457200" y="6356350"/>
            <a:ext cx="2133600" cy="1588"/>
          </a:xfrm>
          <a:prstGeom prst="line">
            <a:avLst/>
          </a:prstGeom>
          <a:ln w="12700" cap="flat" cmpd="sng" algn="ctr">
            <a:solidFill>
              <a:schemeClr val="tx1"/>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10" name="Connecteur droit 9"/>
          <p:cNvCxnSpPr/>
          <p:nvPr/>
        </p:nvCxnSpPr>
        <p:spPr>
          <a:xfrm>
            <a:off x="457200" y="6700838"/>
            <a:ext cx="2133600" cy="1587"/>
          </a:xfrm>
          <a:prstGeom prst="line">
            <a:avLst/>
          </a:prstGeom>
          <a:ln w="12700" cap="flat" cmpd="sng" algn="ctr">
            <a:solidFill>
              <a:schemeClr val="tx1"/>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2" name="Titre 1"/>
          <p:cNvSpPr>
            <a:spLocks noGrp="1"/>
          </p:cNvSpPr>
          <p:nvPr>
            <p:ph type="ctrTitle"/>
          </p:nvPr>
        </p:nvSpPr>
        <p:spPr>
          <a:xfrm>
            <a:off x="1986410" y="1709845"/>
            <a:ext cx="7157590" cy="1300056"/>
          </a:xfrm>
          <a:prstGeom prst="rect">
            <a:avLst/>
          </a:prstGeom>
        </p:spPr>
        <p:txBody>
          <a:bodyPr/>
          <a:lstStyle>
            <a:lvl1pPr algn="l">
              <a:defRPr sz="3200" b="0" i="0">
                <a:latin typeface="Section-Bold"/>
                <a:cs typeface="Section-Bold"/>
              </a:defRPr>
            </a:lvl1pPr>
          </a:lstStyle>
          <a:p>
            <a:r>
              <a:rPr lang="fr-FR" smtClean="0"/>
              <a:t>Modifiez le style du titre</a:t>
            </a:r>
            <a:endParaRPr lang="fr-FR" dirty="0"/>
          </a:p>
        </p:txBody>
      </p:sp>
      <p:sp>
        <p:nvSpPr>
          <p:cNvPr id="3" name="Sous-titre 2"/>
          <p:cNvSpPr>
            <a:spLocks noGrp="1"/>
          </p:cNvSpPr>
          <p:nvPr>
            <p:ph type="subTitle" idx="1"/>
          </p:nvPr>
        </p:nvSpPr>
        <p:spPr>
          <a:xfrm>
            <a:off x="1986410" y="3009900"/>
            <a:ext cx="5785990" cy="494926"/>
          </a:xfrm>
          <a:prstGeom prst="rect">
            <a:avLst/>
          </a:prstGeom>
        </p:spPr>
        <p:txBody>
          <a:bodyPr/>
          <a:lstStyle>
            <a:lvl1pPr marL="0" indent="0" algn="l">
              <a:buNone/>
              <a:defRPr sz="1600" b="0" i="0">
                <a:solidFill>
                  <a:schemeClr val="tx1"/>
                </a:solidFill>
                <a:latin typeface="Section-Medium"/>
                <a:cs typeface="Section-Medium"/>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dirty="0"/>
          </a:p>
        </p:txBody>
      </p:sp>
      <p:sp>
        <p:nvSpPr>
          <p:cNvPr id="19" name="Espace réservé du texte 2"/>
          <p:cNvSpPr>
            <a:spLocks noGrp="1"/>
          </p:cNvSpPr>
          <p:nvPr>
            <p:ph type="body" idx="10"/>
          </p:nvPr>
        </p:nvSpPr>
        <p:spPr>
          <a:xfrm>
            <a:off x="457200" y="6050607"/>
            <a:ext cx="2133600" cy="286401"/>
          </a:xfrm>
          <a:prstGeom prst="rect">
            <a:avLst/>
          </a:prstGeom>
        </p:spPr>
        <p:txBody>
          <a:bodyPr anchor="b"/>
          <a:lstStyle>
            <a:lvl1pPr marL="0" indent="0">
              <a:buNone/>
              <a:defRPr sz="1000" b="0" i="0">
                <a:latin typeface="Section-Medium"/>
                <a:cs typeface="Section-Medium"/>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0" name="Espace réservé du texte 2"/>
          <p:cNvSpPr>
            <a:spLocks noGrp="1"/>
          </p:cNvSpPr>
          <p:nvPr>
            <p:ph type="body" idx="11"/>
          </p:nvPr>
        </p:nvSpPr>
        <p:spPr>
          <a:xfrm>
            <a:off x="457200" y="6375807"/>
            <a:ext cx="2133600" cy="318293"/>
          </a:xfrm>
          <a:prstGeom prst="rect">
            <a:avLst/>
          </a:prstGeom>
        </p:spPr>
        <p:txBody>
          <a:bodyPr anchor="ctr"/>
          <a:lstStyle>
            <a:lvl1pPr marL="0" indent="0">
              <a:buNone/>
              <a:defRPr sz="1000" b="0" i="0">
                <a:latin typeface="Section-Medium"/>
                <a:cs typeface="Section-Medium"/>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2" name="Rectangle 9"/>
          <p:cNvSpPr>
            <a:spLocks noGrp="1" noChangeArrowheads="1"/>
          </p:cNvSpPr>
          <p:nvPr>
            <p:ph type="sldNum" sz="quarter" idx="12"/>
          </p:nvPr>
        </p:nvSpPr>
        <p:spPr/>
        <p:txBody>
          <a:bodyPr/>
          <a:lstStyle>
            <a:lvl1pPr defTabSz="914400">
              <a:defRPr/>
            </a:lvl1pPr>
          </a:lstStyle>
          <a:p>
            <a:pPr>
              <a:defRPr/>
            </a:pPr>
            <a:fld id="{D91C92E8-25DA-4435-AF7F-94D5D9FB3E4A}" type="slidenum">
              <a:rPr lang="fr-FR" altLang="fr-FR"/>
              <a:pPr>
                <a:defRPr/>
              </a:pPr>
              <a:t>‹N°›</a:t>
            </a:fld>
            <a:endParaRPr lang="fr-FR" altLang="fr-FR"/>
          </a:p>
        </p:txBody>
      </p:sp>
      <p:pic>
        <p:nvPicPr>
          <p:cNvPr id="1026" name="Picture 2" descr="I:\DGAFP-Logo240.jpg"/>
          <p:cNvPicPr>
            <a:picLocks noChangeAspect="1" noChangeArrowheads="1"/>
          </p:cNvPicPr>
          <p:nvPr userDrawn="1"/>
        </p:nvPicPr>
        <p:blipFill>
          <a:blip r:embed="rId4">
            <a:extLst>
              <a:ext uri="{28A0092B-C50C-407E-A947-70E740481C1C}">
                <a14:useLocalDpi xmlns:a14="http://schemas.microsoft.com/office/drawing/2010/main" xmlns="" val="0"/>
              </a:ext>
            </a:extLst>
          </a:blip>
          <a:srcRect/>
          <a:stretch>
            <a:fillRect/>
          </a:stretch>
        </p:blipFill>
        <p:spPr bwMode="auto">
          <a:xfrm>
            <a:off x="5995242" y="5537607"/>
            <a:ext cx="2152650" cy="838200"/>
          </a:xfrm>
          <a:prstGeom prst="rect">
            <a:avLst/>
          </a:prstGeom>
          <a:noFill/>
          <a:extLst>
            <a:ext uri="{909E8E84-426E-40DD-AFC4-6F175D3DCCD1}">
              <a14:hiddenFill xmlns:a14="http://schemas.microsoft.com/office/drawing/2010/main" xmlns="">
                <a:solidFill>
                  <a:srgbClr val="FFFFFF"/>
                </a:solidFill>
              </a14:hiddenFill>
            </a:ext>
          </a:extLst>
        </p:spPr>
      </p:pic>
      <p:pic>
        <p:nvPicPr>
          <p:cNvPr id="5" name="Image 4"/>
          <p:cNvPicPr>
            <a:picLocks noChangeAspect="1"/>
          </p:cNvPicPr>
          <p:nvPr userDrawn="1"/>
        </p:nvPicPr>
        <p:blipFill>
          <a:blip r:embed="rId5">
            <a:extLst>
              <a:ext uri="{28A0092B-C50C-407E-A947-70E740481C1C}">
                <a14:useLocalDpi xmlns:a14="http://schemas.microsoft.com/office/drawing/2010/main" xmlns="" val="0"/>
              </a:ext>
            </a:extLst>
          </a:blip>
          <a:stretch>
            <a:fillRect/>
          </a:stretch>
        </p:blipFill>
        <p:spPr>
          <a:xfrm>
            <a:off x="3606437" y="0"/>
            <a:ext cx="1424192" cy="847607"/>
          </a:xfrm>
          <a:prstGeom prst="rect">
            <a:avLst/>
          </a:prstGeom>
        </p:spPr>
      </p:pic>
      <p:sp>
        <p:nvSpPr>
          <p:cNvPr id="8" name="ZoneTexte 7"/>
          <p:cNvSpPr txBox="1"/>
          <p:nvPr userDrawn="1"/>
        </p:nvSpPr>
        <p:spPr>
          <a:xfrm>
            <a:off x="2539433" y="940526"/>
            <a:ext cx="4136572" cy="246221"/>
          </a:xfrm>
          <a:prstGeom prst="rect">
            <a:avLst/>
          </a:prstGeom>
          <a:noFill/>
        </p:spPr>
        <p:txBody>
          <a:bodyPr wrap="square" rtlCol="0">
            <a:spAutoFit/>
          </a:bodyPr>
          <a:lstStyle/>
          <a:p>
            <a:r>
              <a:rPr lang="fr-FR" sz="1000" dirty="0" smtClean="0"/>
              <a:t>MINISTÈRE DE L’ACTION ET DES COMPTES PUBLICS</a:t>
            </a:r>
            <a:endParaRPr lang="fr-FR" sz="1000" dirty="0"/>
          </a:p>
        </p:txBody>
      </p:sp>
    </p:spTree>
    <p:extLst>
      <p:ext uri="{BB962C8B-B14F-4D97-AF65-F5344CB8AC3E}">
        <p14:creationId xmlns:p14="http://schemas.microsoft.com/office/powerpoint/2010/main" xmlns="" val="3030924726"/>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cxnSp>
        <p:nvCxnSpPr>
          <p:cNvPr id="10" name="Connecteur droit 9"/>
          <p:cNvCxnSpPr/>
          <p:nvPr/>
        </p:nvCxnSpPr>
        <p:spPr>
          <a:xfrm rot="10800000">
            <a:off x="0" y="6354763"/>
            <a:ext cx="7219950" cy="1587"/>
          </a:xfrm>
          <a:prstGeom prst="line">
            <a:avLst/>
          </a:prstGeom>
          <a:ln w="63500" cap="flat" cmpd="sng" algn="ctr">
            <a:solidFill>
              <a:srgbClr val="001D7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11" name="Image 2" descr="LA PALETTE.png"/>
          <p:cNvPicPr>
            <a:picLocks noChangeAspect="1"/>
          </p:cNvPicPr>
          <p:nvPr/>
        </p:nvPicPr>
        <p:blipFill>
          <a:blip r:embed="rId2">
            <a:extLst>
              <a:ext uri="{28A0092B-C50C-407E-A947-70E740481C1C}">
                <a14:useLocalDpi xmlns:a14="http://schemas.microsoft.com/office/drawing/2010/main" xmlns="" val="0"/>
              </a:ext>
            </a:extLst>
          </a:blip>
          <a:srcRect/>
          <a:stretch>
            <a:fillRect/>
          </a:stretch>
        </p:blipFill>
        <p:spPr bwMode="auto">
          <a:xfrm>
            <a:off x="7435850" y="5600700"/>
            <a:ext cx="1677988" cy="13096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itre 1"/>
          <p:cNvSpPr>
            <a:spLocks noGrp="1"/>
          </p:cNvSpPr>
          <p:nvPr>
            <p:ph type="title"/>
          </p:nvPr>
        </p:nvSpPr>
        <p:spPr>
          <a:xfrm>
            <a:off x="457200" y="274638"/>
            <a:ext cx="8229600" cy="241122"/>
          </a:xfrm>
          <a:prstGeom prst="rect">
            <a:avLst/>
          </a:prstGeom>
          <a:solidFill>
            <a:srgbClr val="002892"/>
          </a:solidFill>
        </p:spPr>
        <p:txBody>
          <a:bodyPr anchor="ctr"/>
          <a:lstStyle>
            <a:lvl1pPr algn="l">
              <a:defRPr sz="1400" b="0" i="0">
                <a:solidFill>
                  <a:schemeClr val="bg1"/>
                </a:solidFill>
                <a:latin typeface="Section-Medium"/>
                <a:cs typeface="Section-Medium"/>
              </a:defRPr>
            </a:lvl1pPr>
          </a:lstStyle>
          <a:p>
            <a:r>
              <a:rPr lang="fr-FR" smtClean="0"/>
              <a:t>Modifiez le style du titre</a:t>
            </a:r>
            <a:endParaRPr lang="fr-FR" dirty="0"/>
          </a:p>
        </p:txBody>
      </p:sp>
      <p:sp>
        <p:nvSpPr>
          <p:cNvPr id="3" name="Espace réservé du contenu 2"/>
          <p:cNvSpPr>
            <a:spLocks noGrp="1"/>
          </p:cNvSpPr>
          <p:nvPr>
            <p:ph idx="1"/>
          </p:nvPr>
        </p:nvSpPr>
        <p:spPr>
          <a:xfrm>
            <a:off x="457200" y="910167"/>
            <a:ext cx="8229600" cy="841022"/>
          </a:xfrm>
          <a:prstGeom prst="rect">
            <a:avLst/>
          </a:prstGeom>
        </p:spPr>
        <p:txBody>
          <a:bodyPr/>
          <a:lstStyle>
            <a:lvl1pPr>
              <a:buNone/>
              <a:defRPr sz="2000" b="0" i="0">
                <a:latin typeface="Section-Bold"/>
                <a:cs typeface="Section-Bold"/>
              </a:defRPr>
            </a:lvl1pPr>
            <a:lvl3pPr>
              <a:buNone/>
              <a:defRPr sz="1400" b="0" i="0">
                <a:latin typeface="Section-Medium"/>
                <a:cs typeface="Section-Medium"/>
              </a:defRPr>
            </a:lvl3pPr>
            <a:lvl4pPr>
              <a:buNone/>
              <a:defRPr sz="1400"/>
            </a:lvl4pPr>
            <a:lvl5pPr>
              <a:buNone/>
              <a:defRPr sz="1400"/>
            </a:lvl5pPr>
          </a:lstStyle>
          <a:p>
            <a:pPr lvl="0"/>
            <a:r>
              <a:rPr lang="fr-FR" smtClean="0"/>
              <a:t>Modifiez les styles du texte du masque</a:t>
            </a:r>
          </a:p>
          <a:p>
            <a:pPr lvl="1"/>
            <a:r>
              <a:rPr lang="fr-FR" smtClean="0"/>
              <a:t>Deuxième niveau</a:t>
            </a:r>
          </a:p>
        </p:txBody>
      </p:sp>
      <p:sp>
        <p:nvSpPr>
          <p:cNvPr id="15" name="Espace réservé du texte 2"/>
          <p:cNvSpPr>
            <a:spLocks noGrp="1"/>
          </p:cNvSpPr>
          <p:nvPr>
            <p:ph type="body" idx="10"/>
          </p:nvPr>
        </p:nvSpPr>
        <p:spPr>
          <a:xfrm>
            <a:off x="7436556" y="274639"/>
            <a:ext cx="1241338" cy="241122"/>
          </a:xfrm>
          <a:prstGeom prst="rect">
            <a:avLst/>
          </a:prstGeom>
          <a:noFill/>
        </p:spPr>
        <p:txBody>
          <a:bodyPr anchor="b"/>
          <a:lstStyle>
            <a:lvl1pPr marL="0" indent="0" algn="r">
              <a:buNone/>
              <a:defRPr sz="1000" b="0" i="0">
                <a:ln>
                  <a:noFill/>
                </a:ln>
                <a:solidFill>
                  <a:schemeClr val="bg1"/>
                </a:solidFill>
                <a:latin typeface="Section-Medium"/>
                <a:cs typeface="Section-Medium"/>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0" name="Espace réservé pour une image  2"/>
          <p:cNvSpPr>
            <a:spLocks noGrp="1"/>
          </p:cNvSpPr>
          <p:nvPr>
            <p:ph type="pic" idx="12"/>
          </p:nvPr>
        </p:nvSpPr>
        <p:spPr>
          <a:xfrm>
            <a:off x="457200" y="3668890"/>
            <a:ext cx="3578578" cy="20574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fr-FR" noProof="0" smtClean="0"/>
              <a:t>Cliquez sur l'icône pour ajouter une image</a:t>
            </a:r>
          </a:p>
        </p:txBody>
      </p:sp>
      <p:sp>
        <p:nvSpPr>
          <p:cNvPr id="21" name="Espace réservé du texte 3"/>
          <p:cNvSpPr>
            <a:spLocks noGrp="1"/>
          </p:cNvSpPr>
          <p:nvPr>
            <p:ph type="body" sz="half" idx="2"/>
          </p:nvPr>
        </p:nvSpPr>
        <p:spPr>
          <a:xfrm>
            <a:off x="4212168" y="3986389"/>
            <a:ext cx="4465726" cy="1739901"/>
          </a:xfrm>
          <a:prstGeom prst="rect">
            <a:avLst/>
          </a:prstGeom>
        </p:spPr>
        <p:txBody>
          <a:bodyPr anchor="t"/>
          <a:lstStyle>
            <a:lvl1pPr marL="0" indent="0">
              <a:buNone/>
              <a:defRPr sz="1200" b="0" i="0">
                <a:latin typeface="Section-Medium"/>
                <a:cs typeface="Section-Medium"/>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22" name="Espace réservé du texte 3"/>
          <p:cNvSpPr>
            <a:spLocks noGrp="1"/>
          </p:cNvSpPr>
          <p:nvPr>
            <p:ph type="body" sz="half" idx="13"/>
          </p:nvPr>
        </p:nvSpPr>
        <p:spPr>
          <a:xfrm>
            <a:off x="2603500" y="1855611"/>
            <a:ext cx="6074393" cy="1686278"/>
          </a:xfrm>
          <a:prstGeom prst="rect">
            <a:avLst/>
          </a:prstGeom>
        </p:spPr>
        <p:txBody>
          <a:bodyPr/>
          <a:lstStyle>
            <a:lvl1pPr marL="0" indent="0">
              <a:buNone/>
              <a:defRPr sz="1200" b="0" i="0">
                <a:latin typeface="Section-Medium"/>
                <a:cs typeface="Section-Medium"/>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24" name="Espace réservé du texte 2"/>
          <p:cNvSpPr>
            <a:spLocks noGrp="1"/>
          </p:cNvSpPr>
          <p:nvPr>
            <p:ph type="body" idx="14"/>
          </p:nvPr>
        </p:nvSpPr>
        <p:spPr>
          <a:xfrm>
            <a:off x="4212167" y="3668889"/>
            <a:ext cx="4474633" cy="317499"/>
          </a:xfrm>
          <a:prstGeom prst="rect">
            <a:avLst/>
          </a:prstGeom>
        </p:spPr>
        <p:txBody>
          <a:bodyPr anchor="t"/>
          <a:lstStyle>
            <a:lvl1pPr marL="0" indent="0">
              <a:buNone/>
              <a:defRPr sz="1200" b="0" i="0" cap="all">
                <a:solidFill>
                  <a:srgbClr val="001D72"/>
                </a:solidFill>
                <a:latin typeface="Section-Bold"/>
                <a:cs typeface="Section-Bold"/>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5" name="Espace réservé du texte 2"/>
          <p:cNvSpPr>
            <a:spLocks noGrp="1"/>
          </p:cNvSpPr>
          <p:nvPr>
            <p:ph type="body" idx="15"/>
          </p:nvPr>
        </p:nvSpPr>
        <p:spPr>
          <a:xfrm>
            <a:off x="457201" y="6450615"/>
            <a:ext cx="6506632" cy="199318"/>
          </a:xfrm>
          <a:prstGeom prst="rect">
            <a:avLst/>
          </a:prstGeom>
        </p:spPr>
        <p:txBody>
          <a:bodyPr anchor="b"/>
          <a:lstStyle>
            <a:lvl1pPr marL="0" indent="0">
              <a:buNone/>
              <a:defRPr sz="1000" b="0" i="0">
                <a:latin typeface="Section-Medium"/>
                <a:cs typeface="Section-Medium"/>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3" name="Rectangle 12"/>
          <p:cNvSpPr>
            <a:spLocks noGrp="1" noChangeArrowheads="1"/>
          </p:cNvSpPr>
          <p:nvPr>
            <p:ph type="sldNum" sz="quarter" idx="16"/>
          </p:nvPr>
        </p:nvSpPr>
        <p:spPr/>
        <p:txBody>
          <a:bodyPr/>
          <a:lstStyle>
            <a:lvl1pPr>
              <a:defRPr/>
            </a:lvl1pPr>
          </a:lstStyle>
          <a:p>
            <a:pPr>
              <a:defRPr/>
            </a:pPr>
            <a:fld id="{A148F07E-8F1C-4B9C-8B65-D9F47AC0A6FD}" type="slidenum">
              <a:rPr lang="fr-FR" altLang="fr-FR"/>
              <a:pPr>
                <a:defRPr/>
              </a:pPr>
              <a:t>‹N°›</a:t>
            </a:fld>
            <a:endParaRPr lang="fr-FR" altLang="fr-FR"/>
          </a:p>
        </p:txBody>
      </p:sp>
      <p:pic>
        <p:nvPicPr>
          <p:cNvPr id="2050" name="Picture 2" descr="I:\DGAFP-Logo240.jpg"/>
          <p:cNvPicPr>
            <a:picLocks noChangeAspect="1" noChangeArrowheads="1"/>
          </p:cNvPicPr>
          <p:nvPr userDrawn="1"/>
        </p:nvPicPr>
        <p:blipFill>
          <a:blip r:embed="rId3">
            <a:extLst>
              <a:ext uri="{28A0092B-C50C-407E-A947-70E740481C1C}">
                <a14:useLocalDpi xmlns:a14="http://schemas.microsoft.com/office/drawing/2010/main" xmlns="" val="0"/>
              </a:ext>
            </a:extLst>
          </a:blip>
          <a:srcRect/>
          <a:stretch>
            <a:fillRect/>
          </a:stretch>
        </p:blipFill>
        <p:spPr bwMode="auto">
          <a:xfrm>
            <a:off x="7950428" y="6247847"/>
            <a:ext cx="1041490" cy="405536"/>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95457199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221" name="Rectangle 5"/>
          <p:cNvSpPr>
            <a:spLocks noGrp="1" noChangeArrowheads="1"/>
          </p:cNvSpPr>
          <p:nvPr>
            <p:ph type="sldNum" sz="quarter" idx="4"/>
          </p:nvPr>
        </p:nvSpPr>
        <p:spPr bwMode="auto">
          <a:xfrm>
            <a:off x="2249488" y="6400800"/>
            <a:ext cx="2133600"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defRPr sz="1400"/>
            </a:lvl1pPr>
          </a:lstStyle>
          <a:p>
            <a:pPr>
              <a:defRPr/>
            </a:pPr>
            <a:fld id="{5E7815D6-A2D2-4C28-843E-5FCC20420770}" type="slidenum">
              <a:rPr lang="fr-FR" altLang="fr-FR"/>
              <a:pPr>
                <a:defRPr/>
              </a:pPr>
              <a:t>‹N°›</a:t>
            </a:fld>
            <a:endParaRPr lang="fr-FR" altLang="fr-FR"/>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Lst>
  <p:timing>
    <p:tnLst>
      <p:par>
        <p:cTn id="1" dur="indefinite" restart="never" nodeType="tmRoot"/>
      </p:par>
    </p:tnLst>
  </p:timing>
  <p:hf hdr="0" ftr="0" dt="0"/>
  <p:txStyles>
    <p:titleStyle>
      <a:lvl1pPr algn="ctr" defTabSz="457200" rtl="0" eaLnBrk="1" fontAlgn="base" hangingPunct="1">
        <a:spcBef>
          <a:spcPct val="0"/>
        </a:spcBef>
        <a:spcAft>
          <a:spcPct val="0"/>
        </a:spcAft>
        <a:defRPr sz="4400" kern="1200">
          <a:solidFill>
            <a:schemeClr val="tx1"/>
          </a:solidFill>
          <a:latin typeface="Arial" pitchFamily="34" charset="0"/>
          <a:ea typeface="+mj-ea"/>
          <a:cs typeface="+mj-cs"/>
        </a:defRPr>
      </a:lvl1pPr>
      <a:lvl2pPr algn="ctr" defTabSz="457200" rtl="0" eaLnBrk="1" fontAlgn="base" hangingPunct="1">
        <a:spcBef>
          <a:spcPct val="0"/>
        </a:spcBef>
        <a:spcAft>
          <a:spcPct val="0"/>
        </a:spcAft>
        <a:defRPr sz="4400">
          <a:solidFill>
            <a:schemeClr val="tx1"/>
          </a:solidFill>
          <a:latin typeface="Arial" pitchFamily="34" charset="0"/>
          <a:ea typeface="ＭＳ Ｐゴシック" charset="-128"/>
          <a:cs typeface="ＭＳ Ｐゴシック" charset="-128"/>
        </a:defRPr>
      </a:lvl2pPr>
      <a:lvl3pPr algn="ctr" defTabSz="457200" rtl="0" eaLnBrk="1" fontAlgn="base" hangingPunct="1">
        <a:spcBef>
          <a:spcPct val="0"/>
        </a:spcBef>
        <a:spcAft>
          <a:spcPct val="0"/>
        </a:spcAft>
        <a:defRPr sz="4400">
          <a:solidFill>
            <a:schemeClr val="tx1"/>
          </a:solidFill>
          <a:latin typeface="Arial" pitchFamily="34" charset="0"/>
          <a:ea typeface="ＭＳ Ｐゴシック" charset="-128"/>
          <a:cs typeface="ＭＳ Ｐゴシック" charset="-128"/>
        </a:defRPr>
      </a:lvl3pPr>
      <a:lvl4pPr algn="ctr" defTabSz="457200" rtl="0" eaLnBrk="1" fontAlgn="base" hangingPunct="1">
        <a:spcBef>
          <a:spcPct val="0"/>
        </a:spcBef>
        <a:spcAft>
          <a:spcPct val="0"/>
        </a:spcAft>
        <a:defRPr sz="4400">
          <a:solidFill>
            <a:schemeClr val="tx1"/>
          </a:solidFill>
          <a:latin typeface="Arial" pitchFamily="34" charset="0"/>
          <a:ea typeface="ＭＳ Ｐゴシック" charset="-128"/>
          <a:cs typeface="ＭＳ Ｐゴシック" charset="-128"/>
        </a:defRPr>
      </a:lvl4pPr>
      <a:lvl5pPr algn="ctr" defTabSz="457200" rtl="0" eaLnBrk="1" fontAlgn="base" hangingPunct="1">
        <a:spcBef>
          <a:spcPct val="0"/>
        </a:spcBef>
        <a:spcAft>
          <a:spcPct val="0"/>
        </a:spcAft>
        <a:defRPr sz="4400">
          <a:solidFill>
            <a:schemeClr val="tx1"/>
          </a:solidFill>
          <a:latin typeface="Arial" pitchFamily="34" charset="0"/>
          <a:ea typeface="ＭＳ Ｐゴシック" charset="-128"/>
          <a:cs typeface="ＭＳ Ｐゴシック" charset="-128"/>
        </a:defRPr>
      </a:lvl5pPr>
      <a:lvl6pPr marL="457200" algn="ctr" defTabSz="457200" rtl="0" eaLnBrk="1" fontAlgn="base" hangingPunct="1">
        <a:spcBef>
          <a:spcPct val="0"/>
        </a:spcBef>
        <a:spcAft>
          <a:spcPct val="0"/>
        </a:spcAft>
        <a:defRPr sz="4400">
          <a:solidFill>
            <a:schemeClr val="tx1"/>
          </a:solidFill>
          <a:latin typeface="Calibri" charset="0"/>
          <a:ea typeface="ＭＳ Ｐゴシック" charset="-128"/>
          <a:cs typeface="ＭＳ Ｐゴシック" charset="-128"/>
        </a:defRPr>
      </a:lvl6pPr>
      <a:lvl7pPr marL="914400" algn="ctr" defTabSz="457200" rtl="0" eaLnBrk="1" fontAlgn="base" hangingPunct="1">
        <a:spcBef>
          <a:spcPct val="0"/>
        </a:spcBef>
        <a:spcAft>
          <a:spcPct val="0"/>
        </a:spcAft>
        <a:defRPr sz="4400">
          <a:solidFill>
            <a:schemeClr val="tx1"/>
          </a:solidFill>
          <a:latin typeface="Calibri" charset="0"/>
          <a:ea typeface="ＭＳ Ｐゴシック" charset="-128"/>
          <a:cs typeface="ＭＳ Ｐゴシック" charset="-128"/>
        </a:defRPr>
      </a:lvl7pPr>
      <a:lvl8pPr marL="1371600" algn="ctr" defTabSz="457200" rtl="0" eaLnBrk="1" fontAlgn="base" hangingPunct="1">
        <a:spcBef>
          <a:spcPct val="0"/>
        </a:spcBef>
        <a:spcAft>
          <a:spcPct val="0"/>
        </a:spcAft>
        <a:defRPr sz="4400">
          <a:solidFill>
            <a:schemeClr val="tx1"/>
          </a:solidFill>
          <a:latin typeface="Calibri" charset="0"/>
          <a:ea typeface="ＭＳ Ｐゴシック" charset="-128"/>
          <a:cs typeface="ＭＳ Ｐゴシック" charset="-128"/>
        </a:defRPr>
      </a:lvl8pPr>
      <a:lvl9pPr marL="1828800" algn="ctr" defTabSz="457200" rtl="0" eaLnBrk="1" fontAlgn="base" hangingPunct="1">
        <a:spcBef>
          <a:spcPct val="0"/>
        </a:spcBef>
        <a:spcAft>
          <a:spcPct val="0"/>
        </a:spcAft>
        <a:defRPr sz="4400">
          <a:solidFill>
            <a:schemeClr val="tx1"/>
          </a:solidFill>
          <a:latin typeface="Calibri" charset="0"/>
          <a:ea typeface="ＭＳ Ｐゴシック" charset="-128"/>
          <a:cs typeface="ＭＳ Ｐゴシック" charset="-128"/>
        </a:defRPr>
      </a:lvl9pPr>
    </p:titleStyle>
    <p:bodyStyle>
      <a:lvl1pPr marL="342900" indent="-342900" algn="l" defTabSz="457200" rtl="0" eaLnBrk="1" fontAlgn="base" hangingPunct="1">
        <a:spcBef>
          <a:spcPct val="20000"/>
        </a:spcBef>
        <a:spcAft>
          <a:spcPct val="0"/>
        </a:spcAft>
        <a:buFont typeface="Arial" pitchFamily="34" charset="0"/>
        <a:buChar char="•"/>
        <a:defRPr sz="3200" kern="1200">
          <a:solidFill>
            <a:schemeClr val="tx1"/>
          </a:solidFill>
          <a:latin typeface="Arial" pitchFamily="34" charset="0"/>
          <a:ea typeface="+mn-ea"/>
          <a:cs typeface="+mn-cs"/>
        </a:defRPr>
      </a:lvl1pPr>
      <a:lvl2pPr marL="742950" indent="-285750" algn="l" defTabSz="457200" rtl="0" eaLnBrk="1" fontAlgn="base" hangingPunct="1">
        <a:spcBef>
          <a:spcPct val="20000"/>
        </a:spcBef>
        <a:spcAft>
          <a:spcPct val="0"/>
        </a:spcAft>
        <a:buFont typeface="Arial" pitchFamily="34" charset="0"/>
        <a:buChar char="–"/>
        <a:defRPr sz="2800" kern="1200">
          <a:solidFill>
            <a:schemeClr val="tx1"/>
          </a:solidFill>
          <a:latin typeface="Arial" pitchFamily="34" charset="0"/>
          <a:ea typeface="+mn-ea"/>
          <a:cs typeface="+mn-cs"/>
        </a:defRPr>
      </a:lvl2pPr>
      <a:lvl3pPr marL="1143000" indent="-228600" algn="l" defTabSz="457200" rtl="0" eaLnBrk="1" fontAlgn="base" hangingPunct="1">
        <a:spcBef>
          <a:spcPct val="20000"/>
        </a:spcBef>
        <a:spcAft>
          <a:spcPct val="0"/>
        </a:spcAft>
        <a:buFont typeface="Arial" pitchFamily="34" charset="0"/>
        <a:buChar char="•"/>
        <a:defRPr sz="2400" kern="1200">
          <a:solidFill>
            <a:schemeClr val="tx1"/>
          </a:solidFill>
          <a:latin typeface="Arial" pitchFamily="34" charset="0"/>
          <a:ea typeface="+mn-ea"/>
          <a:cs typeface="+mn-cs"/>
        </a:defRPr>
      </a:lvl3pPr>
      <a:lvl4pPr marL="1600200" indent="-228600" algn="l" defTabSz="457200" rtl="0" eaLnBrk="1" fontAlgn="base" hangingPunct="1">
        <a:spcBef>
          <a:spcPct val="20000"/>
        </a:spcBef>
        <a:spcAft>
          <a:spcPct val="0"/>
        </a:spcAft>
        <a:buFont typeface="Arial" pitchFamily="34" charset="0"/>
        <a:buChar char="–"/>
        <a:defRPr sz="2000" kern="1200">
          <a:solidFill>
            <a:schemeClr val="tx1"/>
          </a:solidFill>
          <a:latin typeface="Arial" pitchFamily="34" charset="0"/>
          <a:ea typeface="+mn-ea"/>
          <a:cs typeface="+mn-cs"/>
        </a:defRPr>
      </a:lvl4pPr>
      <a:lvl5pPr marL="2057400" indent="-228600" algn="l" defTabSz="457200" rtl="0" eaLnBrk="1" fontAlgn="base" hangingPunct="1">
        <a:spcBef>
          <a:spcPct val="20000"/>
        </a:spcBef>
        <a:spcAft>
          <a:spcPct val="0"/>
        </a:spcAft>
        <a:buFont typeface="Arial" pitchFamily="34" charset="0"/>
        <a:buChar char="»"/>
        <a:defRPr sz="2000" kern="1200">
          <a:solidFill>
            <a:schemeClr val="tx1"/>
          </a:solidFill>
          <a:latin typeface="Arial" pitchFamily="34" charset="0"/>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9"/>
          <p:cNvSpPr>
            <a:spLocks noGrp="1" noChangeArrowheads="1"/>
          </p:cNvSpPr>
          <p:nvPr>
            <p:ph type="sldNum" sz="quarter" idx="12"/>
          </p:nvPr>
        </p:nvSpPr>
        <p:spPr>
          <a:noFill/>
        </p:spPr>
        <p:txBody>
          <a:bodyPr/>
          <a:lstStyle>
            <a:lvl1pPr eaLnBrk="0" hangingPunct="0">
              <a:defRPr>
                <a:solidFill>
                  <a:schemeClr val="tx1"/>
                </a:solidFill>
                <a:latin typeface="Arial" pitchFamily="34" charset="0"/>
                <a:ea typeface="ＭＳ Ｐゴシック" pitchFamily="34" charset="-128"/>
              </a:defRPr>
            </a:lvl1pPr>
            <a:lvl2pPr marL="742950" indent="-285750" eaLnBrk="0" hangingPunct="0">
              <a:defRPr>
                <a:solidFill>
                  <a:schemeClr val="tx1"/>
                </a:solidFill>
                <a:latin typeface="Arial" pitchFamily="34" charset="0"/>
                <a:ea typeface="ＭＳ Ｐゴシック" pitchFamily="34" charset="-128"/>
              </a:defRPr>
            </a:lvl2pPr>
            <a:lvl3pPr marL="1143000" indent="-228600" eaLnBrk="0" hangingPunct="0">
              <a:defRPr>
                <a:solidFill>
                  <a:schemeClr val="tx1"/>
                </a:solidFill>
                <a:latin typeface="Arial" pitchFamily="34" charset="0"/>
                <a:ea typeface="ＭＳ Ｐゴシック" pitchFamily="34" charset="-128"/>
              </a:defRPr>
            </a:lvl3pPr>
            <a:lvl4pPr marL="1600200" indent="-228600" eaLnBrk="0" hangingPunct="0">
              <a:defRPr>
                <a:solidFill>
                  <a:schemeClr val="tx1"/>
                </a:solidFill>
                <a:latin typeface="Arial" pitchFamily="34" charset="0"/>
                <a:ea typeface="ＭＳ Ｐゴシック" pitchFamily="34" charset="-128"/>
              </a:defRPr>
            </a:lvl4pPr>
            <a:lvl5pPr marL="2057400" indent="-228600" eaLnBrk="0" hangingPunct="0">
              <a:defRPr>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fld id="{F3EC2C21-5335-43EE-A080-C04EE0C93604}" type="slidenum">
              <a:rPr lang="fr-FR" altLang="fr-FR" smtClean="0"/>
              <a:pPr/>
              <a:t>1</a:t>
            </a:fld>
            <a:endParaRPr lang="fr-FR" altLang="fr-FR" smtClean="0"/>
          </a:p>
        </p:txBody>
      </p:sp>
      <p:sp>
        <p:nvSpPr>
          <p:cNvPr id="4099" name="Titre 1"/>
          <p:cNvSpPr>
            <a:spLocks noGrp="1"/>
          </p:cNvSpPr>
          <p:nvPr>
            <p:ph type="ctrTitle"/>
          </p:nvPr>
        </p:nvSpPr>
        <p:spPr bwMode="auto">
          <a:xfrm>
            <a:off x="1985963" y="1709738"/>
            <a:ext cx="7158037" cy="1300162"/>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fr-FR" altLang="fr-FR" dirty="0" smtClean="0">
                <a:ea typeface="Section-Bold"/>
              </a:rPr>
              <a:t>Elections professionnelles 2018</a:t>
            </a:r>
            <a:br>
              <a:rPr lang="fr-FR" altLang="fr-FR" dirty="0" smtClean="0">
                <a:ea typeface="Section-Bold"/>
              </a:rPr>
            </a:br>
            <a:r>
              <a:rPr lang="fr-FR" altLang="fr-FR" sz="2800" i="1" dirty="0" smtClean="0">
                <a:ea typeface="Section-Bold"/>
              </a:rPr>
              <a:t>Réunion organisations syndicales </a:t>
            </a:r>
          </a:p>
        </p:txBody>
      </p:sp>
      <p:sp>
        <p:nvSpPr>
          <p:cNvPr id="4100" name="Sous-titre 2"/>
          <p:cNvSpPr>
            <a:spLocks noGrp="1"/>
          </p:cNvSpPr>
          <p:nvPr>
            <p:ph type="subTitle" idx="1"/>
          </p:nvPr>
        </p:nvSpPr>
        <p:spPr bwMode="auto">
          <a:xfrm>
            <a:off x="1985963" y="3009900"/>
            <a:ext cx="5786437" cy="495300"/>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fr-FR" altLang="fr-FR" smtClean="0">
                <a:ea typeface="Section-Medium"/>
              </a:rPr>
              <a:t>5 décembre 2017</a:t>
            </a:r>
            <a:endParaRPr lang="fr-FR" altLang="fr-FR" dirty="0" smtClean="0">
              <a:ea typeface="Section-Medium"/>
            </a:endParaRPr>
          </a:p>
        </p:txBody>
      </p:sp>
      <p:sp>
        <p:nvSpPr>
          <p:cNvPr id="4101" name="Espace réservé du texte 4"/>
          <p:cNvSpPr>
            <a:spLocks noGrp="1"/>
          </p:cNvSpPr>
          <p:nvPr>
            <p:ph type="body" idx="11"/>
          </p:nvPr>
        </p:nvSpPr>
        <p:spPr bwMode="auto">
          <a:xfrm>
            <a:off x="457200" y="6357938"/>
            <a:ext cx="2133600" cy="319087"/>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r>
              <a:rPr lang="fr-FR" altLang="fr-FR" sz="800" b="1" dirty="0" smtClean="0">
                <a:latin typeface="Arial Unicode MS" panose="020B0604020202020204" pitchFamily="34" charset="-128"/>
                <a:ea typeface="Arial Unicode MS" panose="020B0604020202020204" pitchFamily="34" charset="-128"/>
                <a:cs typeface="Arial Unicode MS" panose="020B0604020202020204" pitchFamily="34" charset="-128"/>
              </a:rPr>
              <a:t>Bureau du statut général, de la diffusion du droit et du dialogue social 1SGDS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Elections professionnelles 2018</a:t>
            </a:r>
            <a:endParaRPr lang="fr-FR" dirty="0"/>
          </a:p>
        </p:txBody>
      </p:sp>
      <p:sp>
        <p:nvSpPr>
          <p:cNvPr id="3" name="Espace réservé du contenu 2"/>
          <p:cNvSpPr>
            <a:spLocks noGrp="1"/>
          </p:cNvSpPr>
          <p:nvPr>
            <p:ph idx="1"/>
          </p:nvPr>
        </p:nvSpPr>
        <p:spPr>
          <a:xfrm>
            <a:off x="457200" y="736847"/>
            <a:ext cx="8229599" cy="5557421"/>
          </a:xfrm>
        </p:spPr>
        <p:txBody>
          <a:bodyPr/>
          <a:lstStyle/>
          <a:p>
            <a:pPr marL="0" indent="0">
              <a:lnSpc>
                <a:spcPct val="80000"/>
              </a:lnSpc>
            </a:pPr>
            <a:r>
              <a:rPr lang="fr-FR" altLang="fr-FR" sz="1600" dirty="0" smtClean="0">
                <a:latin typeface="Arial Unicode MS" pitchFamily="34" charset="-128"/>
                <a:ea typeface="ＭＳ Ｐゴシック" pitchFamily="34" charset="-128"/>
              </a:rPr>
              <a:t>1</a:t>
            </a:r>
            <a:r>
              <a:rPr lang="fr-FR" altLang="fr-FR" sz="1600" dirty="0">
                <a:latin typeface="Arial Unicode MS" pitchFamily="34" charset="-128"/>
                <a:ea typeface="ＭＳ Ｐゴシック" pitchFamily="34" charset="-128"/>
              </a:rPr>
              <a:t>° Aux comités techniques ministériels;</a:t>
            </a:r>
          </a:p>
          <a:p>
            <a:pPr marL="0" indent="0">
              <a:lnSpc>
                <a:spcPct val="80000"/>
              </a:lnSpc>
            </a:pPr>
            <a:r>
              <a:rPr lang="fr-FR" altLang="fr-FR" sz="1600" dirty="0">
                <a:latin typeface="Arial Unicode MS" pitchFamily="34" charset="-128"/>
                <a:ea typeface="ＭＳ Ｐゴシック" pitchFamily="34" charset="-128"/>
              </a:rPr>
              <a:t>2° Aux comités techniques des établissements publics non pris en compte pour la composition des comités techniques ministériels ;</a:t>
            </a:r>
          </a:p>
          <a:p>
            <a:pPr marL="0" indent="0">
              <a:lnSpc>
                <a:spcPct val="80000"/>
              </a:lnSpc>
            </a:pPr>
            <a:r>
              <a:rPr lang="fr-FR" altLang="fr-FR" sz="1600" dirty="0">
                <a:latin typeface="Arial Unicode MS" pitchFamily="34" charset="-128"/>
                <a:ea typeface="ＭＳ Ｐゴシック" pitchFamily="34" charset="-128"/>
              </a:rPr>
              <a:t>3° Aux comités techniques des autorités administratives indépendantes ;</a:t>
            </a:r>
          </a:p>
          <a:p>
            <a:pPr marL="0" indent="0">
              <a:lnSpc>
                <a:spcPct val="80000"/>
              </a:lnSpc>
            </a:pPr>
            <a:r>
              <a:rPr lang="fr-FR" altLang="fr-FR" sz="1600" dirty="0">
                <a:latin typeface="Arial Unicode MS" pitchFamily="34" charset="-128"/>
                <a:ea typeface="ＭＳ Ｐゴシック" pitchFamily="34" charset="-128"/>
              </a:rPr>
              <a:t>4° Aux comités techniques du Conseil d'Etat, de la Cour des comptes, de la grande chancellerie de la Légion </a:t>
            </a:r>
            <a:r>
              <a:rPr lang="fr-FR" altLang="fr-FR" sz="1600" dirty="0" smtClean="0">
                <a:latin typeface="Arial Unicode MS" pitchFamily="34" charset="-128"/>
                <a:ea typeface="ＭＳ Ｐゴシック" pitchFamily="34" charset="-128"/>
              </a:rPr>
              <a:t>d‘Honneur</a:t>
            </a:r>
            <a:r>
              <a:rPr lang="fr-FR" altLang="fr-FR" sz="1600" dirty="0">
                <a:latin typeface="Arial Unicode MS" pitchFamily="34" charset="-128"/>
                <a:ea typeface="ＭＳ Ｐゴシック" pitchFamily="34" charset="-128"/>
              </a:rPr>
              <a:t>, </a:t>
            </a:r>
            <a:r>
              <a:rPr lang="fr-FR" altLang="fr-FR" sz="1600" dirty="0" smtClean="0">
                <a:latin typeface="Arial Unicode MS" pitchFamily="34" charset="-128"/>
                <a:ea typeface="ＭＳ Ｐゴシック" pitchFamily="34" charset="-128"/>
              </a:rPr>
              <a:t>de l’Institut de France, de l’Académie française, de l’Académie des inscriptions et belles-lettres, de l’Académie des sciences, de l’Académie des sciences, de l’Académie des beaux-arts, de l’Académie des sciences morales et politiques, de l’Académie nationale de médecine, de </a:t>
            </a:r>
            <a:r>
              <a:rPr lang="fr-FR" altLang="fr-FR" sz="1600" dirty="0">
                <a:latin typeface="Arial Unicode MS" pitchFamily="34" charset="-128"/>
                <a:ea typeface="ＭＳ Ｐゴシック" pitchFamily="34" charset="-128"/>
              </a:rPr>
              <a:t>l'Office national des forêts et du Conseil économique, social et environnemental ;</a:t>
            </a:r>
          </a:p>
          <a:p>
            <a:pPr marL="0" indent="0">
              <a:lnSpc>
                <a:spcPct val="80000"/>
              </a:lnSpc>
            </a:pPr>
            <a:r>
              <a:rPr lang="fr-FR" altLang="fr-FR" sz="1600" dirty="0">
                <a:latin typeface="Arial Unicode MS" pitchFamily="34" charset="-128"/>
                <a:ea typeface="ＭＳ Ｐゴシック" pitchFamily="34" charset="-128"/>
              </a:rPr>
              <a:t>5° Au comité technique national de La Poste, au regard des seuls suffrages des fonctionnaires et agents de droit public ;</a:t>
            </a:r>
          </a:p>
          <a:p>
            <a:pPr marL="0" indent="0">
              <a:lnSpc>
                <a:spcPct val="80000"/>
              </a:lnSpc>
            </a:pPr>
            <a:r>
              <a:rPr lang="fr-FR" altLang="fr-FR" sz="1600" dirty="0">
                <a:latin typeface="Arial Unicode MS" pitchFamily="34" charset="-128"/>
                <a:ea typeface="ＭＳ Ｐゴシック" pitchFamily="34" charset="-128"/>
              </a:rPr>
              <a:t>6° A la commission permanente de la Caisse des dépôts et consignations chargée d'examiner les questions ou projets intéressant les fonctionnaires, les agents de droit public et les agents ayant conservé le bénéfice des droits et garanties prévus au statut de la Caisse nationale de sécurité sociale dans les mines ;</a:t>
            </a:r>
          </a:p>
          <a:p>
            <a:pPr marL="0" indent="0">
              <a:lnSpc>
                <a:spcPct val="80000"/>
              </a:lnSpc>
            </a:pPr>
            <a:r>
              <a:rPr lang="fr-FR" altLang="fr-FR" sz="1600" dirty="0">
                <a:latin typeface="Arial Unicode MS" pitchFamily="34" charset="-128"/>
                <a:ea typeface="ＭＳ Ｐゴシック" pitchFamily="34" charset="-128"/>
              </a:rPr>
              <a:t>7° Aux commissions administratives paritaires de la Monnaie de Paris, de France </a:t>
            </a:r>
            <a:r>
              <a:rPr lang="fr-FR" altLang="fr-FR" sz="1600" dirty="0" smtClean="0">
                <a:latin typeface="Arial Unicode MS" pitchFamily="34" charset="-128"/>
                <a:ea typeface="ＭＳ Ｐゴシック" pitchFamily="34" charset="-128"/>
              </a:rPr>
              <a:t>Telecom/Orange </a:t>
            </a:r>
            <a:r>
              <a:rPr lang="fr-FR" altLang="fr-FR" sz="1600" dirty="0">
                <a:latin typeface="Arial Unicode MS" pitchFamily="34" charset="-128"/>
                <a:ea typeface="ＭＳ Ｐゴシック" pitchFamily="34" charset="-128"/>
              </a:rPr>
              <a:t>et de </a:t>
            </a:r>
            <a:r>
              <a:rPr lang="fr-FR" altLang="fr-FR" sz="1600" dirty="0" smtClean="0">
                <a:latin typeface="Arial Unicode MS" pitchFamily="34" charset="-128"/>
                <a:ea typeface="ＭＳ Ｐゴシック" pitchFamily="34" charset="-128"/>
              </a:rPr>
              <a:t>l'IFREMER ; </a:t>
            </a:r>
            <a:endParaRPr lang="fr-FR" altLang="fr-FR" sz="1600" dirty="0">
              <a:latin typeface="Arial Unicode MS" pitchFamily="34" charset="-128"/>
              <a:ea typeface="ＭＳ Ｐゴシック" pitchFamily="34" charset="-128"/>
            </a:endParaRPr>
          </a:p>
          <a:p>
            <a:pPr marL="0" indent="0">
              <a:lnSpc>
                <a:spcPct val="80000"/>
              </a:lnSpc>
            </a:pPr>
            <a:r>
              <a:rPr lang="fr-FR" altLang="fr-FR" sz="1600" dirty="0">
                <a:latin typeface="Arial Unicode MS" pitchFamily="34" charset="-128"/>
                <a:ea typeface="ＭＳ Ｐゴシック" pitchFamily="34" charset="-128"/>
              </a:rPr>
              <a:t>8° </a:t>
            </a:r>
            <a:r>
              <a:rPr lang="fr-FR" altLang="fr-FR" sz="1600" dirty="0" smtClean="0">
                <a:latin typeface="Arial Unicode MS" pitchFamily="34" charset="-128"/>
                <a:ea typeface="ＭＳ Ｐゴシック" pitchFamily="34" charset="-128"/>
              </a:rPr>
              <a:t>Au comité consultatif ministériel des maîtres de l’enseignement privé sous contrat mentionné à l’article L914-1-2 du code de l’éducation et au comité consultatif ministériel des personnels enseignants et de documentation mentionné à l’article L813-8-1 du code rural et de la pêche maritime, au regard des seuls suffrages des fonctionnaires et agents de droit public ;</a:t>
            </a:r>
            <a:endParaRPr lang="fr-FR" altLang="fr-FR" sz="1600" dirty="0">
              <a:latin typeface="Arial Unicode MS" pitchFamily="34" charset="-128"/>
              <a:ea typeface="ＭＳ Ｐゴシック" pitchFamily="34" charset="-128"/>
            </a:endParaRPr>
          </a:p>
          <a:p>
            <a:pPr marL="0" indent="0">
              <a:lnSpc>
                <a:spcPct val="80000"/>
              </a:lnSpc>
            </a:pPr>
            <a:r>
              <a:rPr lang="fr-FR" altLang="fr-FR" sz="1600" dirty="0">
                <a:latin typeface="Arial Unicode MS" pitchFamily="34" charset="-128"/>
                <a:ea typeface="ＭＳ Ｐゴシック" pitchFamily="34" charset="-128"/>
              </a:rPr>
              <a:t>9° Aux commissions paritaires nationales compétentes pour les agents publics de Pôle emploi</a:t>
            </a:r>
            <a:r>
              <a:rPr lang="fr-FR" altLang="fr-FR" sz="1600" dirty="0" smtClean="0">
                <a:latin typeface="Arial Unicode MS" pitchFamily="34" charset="-128"/>
                <a:ea typeface="ＭＳ Ｐゴシック" pitchFamily="34" charset="-128"/>
              </a:rPr>
              <a:t>.</a:t>
            </a:r>
          </a:p>
          <a:p>
            <a:pPr marL="0" indent="0">
              <a:lnSpc>
                <a:spcPct val="80000"/>
              </a:lnSpc>
            </a:pPr>
            <a:endParaRPr lang="fr-FR" altLang="fr-FR" sz="1600" dirty="0">
              <a:latin typeface="Arial Unicode MS" pitchFamily="34" charset="-128"/>
              <a:ea typeface="ＭＳ Ｐゴシック" pitchFamily="34" charset="-128"/>
            </a:endParaRPr>
          </a:p>
          <a:p>
            <a:pPr>
              <a:lnSpc>
                <a:spcPct val="80000"/>
              </a:lnSpc>
              <a:defRPr/>
            </a:pPr>
            <a:endParaRPr lang="fr-FR" altLang="fr-FR" dirty="0" smtClean="0">
              <a:latin typeface="Arial Unicode MS" pitchFamily="34" charset="-128"/>
              <a:ea typeface="Arial Unicode MS" pitchFamily="34" charset="-128"/>
              <a:cs typeface="Arial Unicode MS" pitchFamily="34" charset="-128"/>
            </a:endParaRPr>
          </a:p>
        </p:txBody>
      </p:sp>
      <p:sp>
        <p:nvSpPr>
          <p:cNvPr id="4" name="Espace réservé du texte 3"/>
          <p:cNvSpPr>
            <a:spLocks noGrp="1"/>
          </p:cNvSpPr>
          <p:nvPr>
            <p:ph type="body" idx="10"/>
          </p:nvPr>
        </p:nvSpPr>
        <p:spPr/>
        <p:txBody>
          <a:bodyPr/>
          <a:lstStyle/>
          <a:p>
            <a:endParaRPr lang="fr-FR"/>
          </a:p>
        </p:txBody>
      </p:sp>
      <p:sp>
        <p:nvSpPr>
          <p:cNvPr id="9" name="Espace réservé du texte 8"/>
          <p:cNvSpPr>
            <a:spLocks noGrp="1"/>
          </p:cNvSpPr>
          <p:nvPr>
            <p:ph type="body" idx="15"/>
          </p:nvPr>
        </p:nvSpPr>
        <p:spPr/>
        <p:txBody>
          <a:bodyPr/>
          <a:lstStyle/>
          <a:p>
            <a:endParaRPr lang="fr-FR"/>
          </a:p>
        </p:txBody>
      </p:sp>
      <p:sp>
        <p:nvSpPr>
          <p:cNvPr id="10" name="Espace réservé du numéro de diapositive 9"/>
          <p:cNvSpPr>
            <a:spLocks noGrp="1"/>
          </p:cNvSpPr>
          <p:nvPr>
            <p:ph type="sldNum" sz="quarter" idx="16"/>
          </p:nvPr>
        </p:nvSpPr>
        <p:spPr/>
        <p:txBody>
          <a:bodyPr/>
          <a:lstStyle/>
          <a:p>
            <a:pPr>
              <a:defRPr/>
            </a:pPr>
            <a:fld id="{A148F07E-8F1C-4B9C-8B65-D9F47AC0A6FD}" type="slidenum">
              <a:rPr lang="fr-FR" altLang="fr-FR" smtClean="0"/>
              <a:pPr>
                <a:defRPr/>
              </a:pPr>
              <a:t>10</a:t>
            </a:fld>
            <a:endParaRPr lang="fr-FR" altLang="fr-FR"/>
          </a:p>
        </p:txBody>
      </p:sp>
    </p:spTree>
    <p:extLst>
      <p:ext uri="{BB962C8B-B14F-4D97-AF65-F5344CB8AC3E}">
        <p14:creationId xmlns:p14="http://schemas.microsoft.com/office/powerpoint/2010/main" xmlns="" val="238885460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Elections professionnelles 2018</a:t>
            </a:r>
            <a:endParaRPr lang="fr-FR" dirty="0"/>
          </a:p>
        </p:txBody>
      </p:sp>
      <p:sp>
        <p:nvSpPr>
          <p:cNvPr id="3" name="Espace réservé du contenu 2"/>
          <p:cNvSpPr>
            <a:spLocks noGrp="1"/>
          </p:cNvSpPr>
          <p:nvPr>
            <p:ph idx="1"/>
          </p:nvPr>
        </p:nvSpPr>
        <p:spPr>
          <a:xfrm>
            <a:off x="408375" y="821391"/>
            <a:ext cx="8229600" cy="5259814"/>
          </a:xfrm>
        </p:spPr>
        <p:txBody>
          <a:bodyPr/>
          <a:lstStyle/>
          <a:p>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Au 1</a:t>
            </a:r>
            <a:r>
              <a:rPr lang="fr-FR" sz="1800" baseline="30000" dirty="0" smtClean="0">
                <a:latin typeface="Arial Unicode MS" panose="020B0604020202020204" pitchFamily="34" charset="-128"/>
                <a:ea typeface="Arial Unicode MS" panose="020B0604020202020204" pitchFamily="34" charset="-128"/>
                <a:cs typeface="Arial Unicode MS" panose="020B0604020202020204" pitchFamily="34" charset="-128"/>
              </a:rPr>
              <a:t>er</a:t>
            </a:r>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 semestre 2018, une liste précise et actualisée des résultats pris en </a:t>
            </a:r>
          </a:p>
          <a:p>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compte (notamment CTM avec EPA, EPA hors CTM et AAI) devra être établie </a:t>
            </a:r>
          </a:p>
          <a:p>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en vue de la remontée des résultats. </a:t>
            </a:r>
          </a:p>
          <a:p>
            <a:endPar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r>
              <a:rPr lang="fr-FR" sz="1800" b="1" dirty="0" smtClean="0">
                <a:latin typeface="Arial Unicode MS" panose="020B0604020202020204" pitchFamily="34" charset="-128"/>
                <a:ea typeface="Arial Unicode MS" panose="020B0604020202020204" pitchFamily="34" charset="-128"/>
                <a:cs typeface="Arial Unicode MS" panose="020B0604020202020204" pitchFamily="34" charset="-128"/>
              </a:rPr>
              <a:t>Pour la composition du CSFPT</a:t>
            </a:r>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 sont pris en compte :</a:t>
            </a:r>
          </a:p>
          <a:p>
            <a:pPr>
              <a:buFontTx/>
              <a:buChar char="-"/>
            </a:pPr>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Les résultats des comités techniques des collectivités territoriales et de leurs établissements </a:t>
            </a:r>
          </a:p>
          <a:p>
            <a:pPr>
              <a:buFontTx/>
              <a:buChar char="-"/>
            </a:pPr>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Les résultats du vote des agents publics aux comités d’entreprise des </a:t>
            </a:r>
          </a:p>
          <a:p>
            <a:pPr marL="0" indent="0"/>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OPH (par dépouillement séparé).</a:t>
            </a:r>
          </a:p>
          <a:p>
            <a:pPr marL="0" indent="0"/>
            <a:endPar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endParaRPr lang="fr-FR" sz="1800" b="1"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r>
              <a:rPr lang="fr-FR" sz="1800" b="1" dirty="0" smtClean="0">
                <a:latin typeface="Arial Unicode MS" panose="020B0604020202020204" pitchFamily="34" charset="-128"/>
                <a:ea typeface="Arial Unicode MS" panose="020B0604020202020204" pitchFamily="34" charset="-128"/>
                <a:cs typeface="Arial Unicode MS" panose="020B0604020202020204" pitchFamily="34" charset="-128"/>
              </a:rPr>
              <a:t>Pour la composition du CSFPH</a:t>
            </a:r>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 sont pris en compte :</a:t>
            </a:r>
          </a:p>
          <a:p>
            <a:pPr marL="285750" indent="-285750">
              <a:buFontTx/>
              <a:buChar char="-"/>
            </a:pPr>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Les résultats des CTE des établissements publics de santé et des établissements sociaux et médicaux-sociaux</a:t>
            </a:r>
          </a:p>
          <a:p>
            <a:pPr marL="285750" indent="-285750">
              <a:buFontTx/>
              <a:buChar char="-"/>
            </a:pPr>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Les résultats des CTE des GCSM de droit public </a:t>
            </a:r>
          </a:p>
          <a:p>
            <a:pPr marL="0" indent="0"/>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   Les résultats du comité consultatif national.   </a:t>
            </a:r>
            <a:endParaRPr lang="fr-FR" sz="1800" dirty="0">
              <a:latin typeface="Arial Unicode MS" panose="020B0604020202020204" pitchFamily="34" charset="-128"/>
              <a:ea typeface="Arial Unicode MS" panose="020B0604020202020204" pitchFamily="34" charset="-128"/>
              <a:cs typeface="Arial Unicode MS" panose="020B0604020202020204" pitchFamily="34" charset="-128"/>
            </a:endParaRPr>
          </a:p>
          <a:p>
            <a:endParaRPr lang="fr-FR" dirty="0"/>
          </a:p>
        </p:txBody>
      </p:sp>
      <p:sp>
        <p:nvSpPr>
          <p:cNvPr id="4" name="Espace réservé du texte 3"/>
          <p:cNvSpPr>
            <a:spLocks noGrp="1"/>
          </p:cNvSpPr>
          <p:nvPr>
            <p:ph type="body" idx="10"/>
          </p:nvPr>
        </p:nvSpPr>
        <p:spPr/>
        <p:txBody>
          <a:bodyPr/>
          <a:lstStyle/>
          <a:p>
            <a:endParaRPr lang="fr-FR"/>
          </a:p>
        </p:txBody>
      </p:sp>
      <p:sp>
        <p:nvSpPr>
          <p:cNvPr id="9" name="Espace réservé du texte 8"/>
          <p:cNvSpPr>
            <a:spLocks noGrp="1"/>
          </p:cNvSpPr>
          <p:nvPr>
            <p:ph type="body" idx="15"/>
          </p:nvPr>
        </p:nvSpPr>
        <p:spPr/>
        <p:txBody>
          <a:bodyPr/>
          <a:lstStyle/>
          <a:p>
            <a:endParaRPr lang="fr-FR"/>
          </a:p>
        </p:txBody>
      </p:sp>
      <p:sp>
        <p:nvSpPr>
          <p:cNvPr id="10" name="Espace réservé du numéro de diapositive 9"/>
          <p:cNvSpPr>
            <a:spLocks noGrp="1"/>
          </p:cNvSpPr>
          <p:nvPr>
            <p:ph type="sldNum" sz="quarter" idx="16"/>
          </p:nvPr>
        </p:nvSpPr>
        <p:spPr/>
        <p:txBody>
          <a:bodyPr/>
          <a:lstStyle/>
          <a:p>
            <a:pPr>
              <a:defRPr/>
            </a:pPr>
            <a:fld id="{A148F07E-8F1C-4B9C-8B65-D9F47AC0A6FD}" type="slidenum">
              <a:rPr lang="fr-FR" altLang="fr-FR" smtClean="0"/>
              <a:pPr>
                <a:defRPr/>
              </a:pPr>
              <a:t>11</a:t>
            </a:fld>
            <a:endParaRPr lang="fr-FR" altLang="fr-FR"/>
          </a:p>
        </p:txBody>
      </p:sp>
    </p:spTree>
    <p:extLst>
      <p:ext uri="{BB962C8B-B14F-4D97-AF65-F5344CB8AC3E}">
        <p14:creationId xmlns:p14="http://schemas.microsoft.com/office/powerpoint/2010/main" xmlns="" val="83456847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Elections professionnelles 2018</a:t>
            </a:r>
            <a:endParaRPr lang="fr-FR" dirty="0"/>
          </a:p>
        </p:txBody>
      </p:sp>
      <p:sp>
        <p:nvSpPr>
          <p:cNvPr id="3" name="Espace réservé du contenu 2"/>
          <p:cNvSpPr>
            <a:spLocks noGrp="1"/>
          </p:cNvSpPr>
          <p:nvPr>
            <p:ph idx="1"/>
          </p:nvPr>
        </p:nvSpPr>
        <p:spPr>
          <a:xfrm>
            <a:off x="457200" y="701336"/>
            <a:ext cx="8229600" cy="5601810"/>
          </a:xfrm>
        </p:spPr>
        <p:txBody>
          <a:bodyPr/>
          <a:lstStyle/>
          <a:p>
            <a:endParaRPr lang="fr-FR" sz="1800" b="1"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r>
              <a:rPr lang="fr-FR" b="1" dirty="0" smtClean="0">
                <a:latin typeface="Arial Unicode MS" panose="020B0604020202020204" pitchFamily="34" charset="-128"/>
                <a:ea typeface="Arial Unicode MS" panose="020B0604020202020204" pitchFamily="34" charset="-128"/>
                <a:cs typeface="Arial Unicode MS" panose="020B0604020202020204" pitchFamily="34" charset="-128"/>
              </a:rPr>
              <a:t>3- Question des candidatures communes à plusieurs organisations </a:t>
            </a:r>
          </a:p>
          <a:p>
            <a:r>
              <a:rPr lang="fr-FR" b="1" dirty="0" smtClean="0">
                <a:latin typeface="Arial Unicode MS" panose="020B0604020202020204" pitchFamily="34" charset="-128"/>
                <a:ea typeface="Arial Unicode MS" panose="020B0604020202020204" pitchFamily="34" charset="-128"/>
                <a:cs typeface="Arial Unicode MS" panose="020B0604020202020204" pitchFamily="34" charset="-128"/>
              </a:rPr>
              <a:t>syndicale</a:t>
            </a:r>
            <a:r>
              <a:rPr lang="fr-FR" sz="1800" b="1" dirty="0" smtClean="0">
                <a:latin typeface="Arial Unicode MS" panose="020B0604020202020204" pitchFamily="34" charset="-128"/>
                <a:ea typeface="Arial Unicode MS" panose="020B0604020202020204" pitchFamily="34" charset="-128"/>
                <a:cs typeface="Arial Unicode MS" panose="020B0604020202020204" pitchFamily="34" charset="-128"/>
              </a:rPr>
              <a:t>s </a:t>
            </a:r>
          </a:p>
          <a:p>
            <a:pPr>
              <a:lnSpc>
                <a:spcPct val="90000"/>
              </a:lnSpc>
            </a:pPr>
            <a:endParaRPr lang="fr-FR" altLang="fr-FR" sz="1600" dirty="0" smtClean="0">
              <a:latin typeface="Arial Unicode MS" pitchFamily="34" charset="-128"/>
              <a:ea typeface="Arial Unicode MS" pitchFamily="34" charset="-128"/>
              <a:cs typeface="Arial Unicode MS" pitchFamily="34" charset="-128"/>
            </a:endParaRPr>
          </a:p>
          <a:p>
            <a:pPr>
              <a:lnSpc>
                <a:spcPct val="90000"/>
              </a:lnSpc>
            </a:pPr>
            <a:r>
              <a:rPr lang="fr-FR" altLang="fr-FR" sz="1600" dirty="0" smtClean="0">
                <a:latin typeface="Arial Unicode MS" pitchFamily="34" charset="-128"/>
                <a:ea typeface="Arial Unicode MS" pitchFamily="34" charset="-128"/>
                <a:cs typeface="Arial Unicode MS" pitchFamily="34" charset="-128"/>
              </a:rPr>
              <a:t>A la suite des </a:t>
            </a:r>
            <a:r>
              <a:rPr lang="fr-FR" altLang="fr-FR" sz="1600" dirty="0">
                <a:latin typeface="Arial Unicode MS" pitchFamily="34" charset="-128"/>
                <a:ea typeface="Arial Unicode MS" pitchFamily="34" charset="-128"/>
                <a:cs typeface="Arial Unicode MS" pitchFamily="34" charset="-128"/>
              </a:rPr>
              <a:t>règles relatives au dépouillement, à l’attribution des sièges et aux voies de</a:t>
            </a:r>
          </a:p>
          <a:p>
            <a:pPr>
              <a:lnSpc>
                <a:spcPct val="90000"/>
              </a:lnSpc>
            </a:pPr>
            <a:r>
              <a:rPr lang="fr-FR" altLang="fr-FR" sz="1600" dirty="0">
                <a:latin typeface="Arial Unicode MS" pitchFamily="34" charset="-128"/>
                <a:ea typeface="Arial Unicode MS" pitchFamily="34" charset="-128"/>
                <a:cs typeface="Arial Unicode MS" pitchFamily="34" charset="-128"/>
              </a:rPr>
              <a:t>recours contre les résultats électoraux, l’article 32 du décret CT du 15 février 2011</a:t>
            </a:r>
          </a:p>
          <a:p>
            <a:pPr>
              <a:lnSpc>
                <a:spcPct val="90000"/>
              </a:lnSpc>
            </a:pPr>
            <a:r>
              <a:rPr lang="fr-FR" altLang="fr-FR" sz="1600" dirty="0">
                <a:latin typeface="Arial Unicode MS" pitchFamily="34" charset="-128"/>
                <a:ea typeface="Arial Unicode MS" pitchFamily="34" charset="-128"/>
                <a:cs typeface="Arial Unicode MS" pitchFamily="34" charset="-128"/>
              </a:rPr>
              <a:t>prévoit les modalités d’appréciation de la représentativité des organisations syndicales</a:t>
            </a:r>
          </a:p>
          <a:p>
            <a:pPr>
              <a:lnSpc>
                <a:spcPct val="90000"/>
              </a:lnSpc>
            </a:pPr>
            <a:r>
              <a:rPr lang="fr-FR" altLang="fr-FR" sz="1600" dirty="0">
                <a:latin typeface="Arial Unicode MS" pitchFamily="34" charset="-128"/>
                <a:ea typeface="Arial Unicode MS" pitchFamily="34" charset="-128"/>
                <a:cs typeface="Arial Unicode MS" pitchFamily="34" charset="-128"/>
              </a:rPr>
              <a:t>qui ont déposé des listes communes</a:t>
            </a:r>
            <a:r>
              <a:rPr lang="fr-FR" altLang="fr-FR" sz="1600" dirty="0" smtClean="0">
                <a:latin typeface="Arial Unicode MS" pitchFamily="34" charset="-128"/>
                <a:ea typeface="Arial Unicode MS" pitchFamily="34" charset="-128"/>
                <a:cs typeface="Arial Unicode MS" pitchFamily="34" charset="-128"/>
              </a:rPr>
              <a:t>. </a:t>
            </a:r>
            <a:endParaRPr lang="fr-FR" altLang="fr-FR" sz="1600" dirty="0">
              <a:latin typeface="Arial Unicode MS" pitchFamily="34" charset="-128"/>
              <a:ea typeface="Arial Unicode MS" pitchFamily="34" charset="-128"/>
              <a:cs typeface="Arial Unicode MS" pitchFamily="34" charset="-128"/>
            </a:endParaRPr>
          </a:p>
          <a:p>
            <a:pPr>
              <a:lnSpc>
                <a:spcPct val="90000"/>
              </a:lnSpc>
            </a:pPr>
            <a:r>
              <a:rPr lang="fr-FR" altLang="fr-FR" sz="1600" dirty="0">
                <a:latin typeface="Arial Unicode MS" pitchFamily="34" charset="-128"/>
                <a:ea typeface="Arial Unicode MS" pitchFamily="34" charset="-128"/>
                <a:cs typeface="Arial Unicode MS" pitchFamily="34" charset="-128"/>
              </a:rPr>
              <a:t>Rappel de l’application pratique de ces dispositions :</a:t>
            </a:r>
          </a:p>
          <a:p>
            <a:pPr>
              <a:lnSpc>
                <a:spcPct val="90000"/>
              </a:lnSpc>
            </a:pPr>
            <a:endParaRPr lang="fr-FR" altLang="fr-FR" sz="1600" dirty="0">
              <a:latin typeface="Arial Unicode MS" pitchFamily="34" charset="-128"/>
              <a:ea typeface="Arial Unicode MS" pitchFamily="34" charset="-128"/>
              <a:cs typeface="Arial Unicode MS" pitchFamily="34" charset="-128"/>
            </a:endParaRPr>
          </a:p>
          <a:p>
            <a:pPr>
              <a:lnSpc>
                <a:spcPct val="90000"/>
              </a:lnSpc>
            </a:pPr>
            <a:r>
              <a:rPr lang="fr-FR" altLang="fr-FR" sz="1600" dirty="0">
                <a:latin typeface="Arial Unicode MS" pitchFamily="34" charset="-128"/>
                <a:ea typeface="Arial Unicode MS" pitchFamily="34" charset="-128"/>
                <a:cs typeface="Arial Unicode MS" pitchFamily="34" charset="-128"/>
              </a:rPr>
              <a:t>➣ Une liste commune, </a:t>
            </a:r>
            <a:r>
              <a:rPr lang="fr-FR" altLang="fr-FR" sz="1600" u="sng" dirty="0">
                <a:latin typeface="Arial Unicode MS" pitchFamily="34" charset="-128"/>
                <a:ea typeface="Arial Unicode MS" pitchFamily="34" charset="-128"/>
                <a:cs typeface="Arial Unicode MS" pitchFamily="34" charset="-128"/>
              </a:rPr>
              <a:t>qui </a:t>
            </a:r>
            <a:r>
              <a:rPr lang="fr-FR" altLang="fr-FR" sz="1600" u="sng" dirty="0" smtClean="0">
                <a:latin typeface="Arial Unicode MS" pitchFamily="34" charset="-128"/>
                <a:ea typeface="Arial Unicode MS" pitchFamily="34" charset="-128"/>
                <a:cs typeface="Arial Unicode MS" pitchFamily="34" charset="-128"/>
              </a:rPr>
              <a:t>constitue une </a:t>
            </a:r>
            <a:r>
              <a:rPr lang="fr-FR" altLang="fr-FR" sz="1600" u="sng" dirty="0">
                <a:latin typeface="Arial Unicode MS" pitchFamily="34" charset="-128"/>
                <a:ea typeface="Arial Unicode MS" pitchFamily="34" charset="-128"/>
                <a:cs typeface="Arial Unicode MS" pitchFamily="34" charset="-128"/>
              </a:rPr>
              <a:t>candidature unique</a:t>
            </a:r>
            <a:r>
              <a:rPr lang="fr-FR" altLang="fr-FR" sz="1600" dirty="0">
                <a:latin typeface="Arial Unicode MS" pitchFamily="34" charset="-128"/>
                <a:ea typeface="Arial Unicode MS" pitchFamily="34" charset="-128"/>
                <a:cs typeface="Arial Unicode MS" pitchFamily="34" charset="-128"/>
              </a:rPr>
              <a:t>, </a:t>
            </a:r>
            <a:r>
              <a:rPr lang="fr-FR" altLang="fr-FR" sz="1600" b="1" dirty="0">
                <a:latin typeface="Arial Unicode MS" pitchFamily="34" charset="-128"/>
                <a:ea typeface="Arial Unicode MS" pitchFamily="34" charset="-128"/>
                <a:cs typeface="Arial Unicode MS" pitchFamily="34" charset="-128"/>
              </a:rPr>
              <a:t>peut obtenir un ou des</a:t>
            </a:r>
          </a:p>
          <a:p>
            <a:pPr>
              <a:lnSpc>
                <a:spcPct val="90000"/>
              </a:lnSpc>
            </a:pPr>
            <a:r>
              <a:rPr lang="fr-FR" altLang="fr-FR" sz="1600" b="1" dirty="0">
                <a:latin typeface="Arial Unicode MS" pitchFamily="34" charset="-128"/>
                <a:ea typeface="Arial Unicode MS" pitchFamily="34" charset="-128"/>
                <a:cs typeface="Arial Unicode MS" pitchFamily="34" charset="-128"/>
              </a:rPr>
              <a:t>sièges à un comité technique en fonction des suffrages qu’elle a recueillis.</a:t>
            </a:r>
            <a:r>
              <a:rPr lang="fr-FR" altLang="fr-FR" sz="1600" dirty="0">
                <a:latin typeface="Arial Unicode MS" pitchFamily="34" charset="-128"/>
                <a:ea typeface="Arial Unicode MS" pitchFamily="34" charset="-128"/>
                <a:cs typeface="Arial Unicode MS" pitchFamily="34" charset="-128"/>
              </a:rPr>
              <a:t>  </a:t>
            </a:r>
            <a:endParaRPr lang="fr-FR" altLang="fr-FR" sz="1600" dirty="0" smtClean="0">
              <a:latin typeface="Arial Unicode MS" pitchFamily="34" charset="-128"/>
              <a:ea typeface="Arial Unicode MS" pitchFamily="34" charset="-128"/>
              <a:cs typeface="Arial Unicode MS" pitchFamily="34" charset="-128"/>
            </a:endParaRPr>
          </a:p>
          <a:p>
            <a:pPr>
              <a:lnSpc>
                <a:spcPct val="90000"/>
              </a:lnSpc>
            </a:pPr>
            <a:r>
              <a:rPr lang="fr-FR" altLang="fr-FR" sz="1600" dirty="0" smtClean="0">
                <a:latin typeface="Arial Unicode MS" pitchFamily="34" charset="-128"/>
                <a:ea typeface="Arial Unicode MS" pitchFamily="34" charset="-128"/>
                <a:cs typeface="Arial Unicode MS" pitchFamily="34" charset="-128"/>
              </a:rPr>
              <a:t>En </a:t>
            </a:r>
            <a:r>
              <a:rPr lang="fr-FR" altLang="fr-FR" sz="1600" dirty="0">
                <a:latin typeface="Arial Unicode MS" pitchFamily="34" charset="-128"/>
                <a:ea typeface="Arial Unicode MS" pitchFamily="34" charset="-128"/>
                <a:cs typeface="Arial Unicode MS" pitchFamily="34" charset="-128"/>
              </a:rPr>
              <a:t>cas de </a:t>
            </a:r>
            <a:r>
              <a:rPr lang="fr-FR" altLang="fr-FR" sz="1600" u="sng" dirty="0">
                <a:latin typeface="Arial Unicode MS" pitchFamily="34" charset="-128"/>
                <a:ea typeface="Arial Unicode MS" pitchFamily="34" charset="-128"/>
                <a:cs typeface="Arial Unicode MS" pitchFamily="34" charset="-128"/>
              </a:rPr>
              <a:t>scrutin de liste</a:t>
            </a:r>
            <a:r>
              <a:rPr lang="fr-FR" altLang="fr-FR" sz="1600" dirty="0">
                <a:latin typeface="Arial Unicode MS" pitchFamily="34" charset="-128"/>
                <a:ea typeface="Arial Unicode MS" pitchFamily="34" charset="-128"/>
                <a:cs typeface="Arial Unicode MS" pitchFamily="34" charset="-128"/>
              </a:rPr>
              <a:t>, chaque candidat est nommé dans l’ordre de la liste et siègera </a:t>
            </a:r>
          </a:p>
          <a:p>
            <a:pPr>
              <a:lnSpc>
                <a:spcPct val="90000"/>
              </a:lnSpc>
            </a:pPr>
            <a:r>
              <a:rPr lang="fr-FR" altLang="fr-FR" sz="1600" dirty="0">
                <a:latin typeface="Arial Unicode MS" pitchFamily="34" charset="-128"/>
                <a:ea typeface="Arial Unicode MS" pitchFamily="34" charset="-128"/>
                <a:cs typeface="Arial Unicode MS" pitchFamily="34" charset="-128"/>
              </a:rPr>
              <a:t>durant toute la durée de son mandat au nom de la liste commune </a:t>
            </a:r>
            <a:r>
              <a:rPr lang="fr-FR" altLang="fr-FR" sz="1400" dirty="0">
                <a:latin typeface="Arial Unicode MS" pitchFamily="34" charset="-128"/>
                <a:ea typeface="Arial Unicode MS" pitchFamily="34" charset="-128"/>
                <a:cs typeface="Arial Unicode MS" pitchFamily="34" charset="-128"/>
              </a:rPr>
              <a:t>(syndicat A/syndicat </a:t>
            </a:r>
            <a:r>
              <a:rPr lang="fr-FR" altLang="fr-FR" sz="1400" dirty="0" smtClean="0">
                <a:latin typeface="Arial Unicode MS" pitchFamily="34" charset="-128"/>
                <a:ea typeface="Arial Unicode MS" pitchFamily="34" charset="-128"/>
                <a:cs typeface="Arial Unicode MS" pitchFamily="34" charset="-128"/>
              </a:rPr>
              <a:t>B</a:t>
            </a:r>
            <a:r>
              <a:rPr lang="fr-FR" altLang="fr-FR" sz="1600" dirty="0" smtClean="0">
                <a:latin typeface="Arial Unicode MS" pitchFamily="34" charset="-128"/>
                <a:ea typeface="Arial Unicode MS" pitchFamily="34" charset="-128"/>
                <a:cs typeface="Arial Unicode MS" pitchFamily="34" charset="-128"/>
              </a:rPr>
              <a:t>).</a:t>
            </a:r>
            <a:endParaRPr lang="fr-FR" altLang="fr-FR" sz="1600" dirty="0">
              <a:latin typeface="Arial Unicode MS" pitchFamily="34" charset="-128"/>
              <a:ea typeface="Arial Unicode MS" pitchFamily="34" charset="-128"/>
              <a:cs typeface="Arial Unicode MS" pitchFamily="34" charset="-128"/>
            </a:endParaRPr>
          </a:p>
          <a:p>
            <a:pPr>
              <a:lnSpc>
                <a:spcPct val="90000"/>
              </a:lnSpc>
            </a:pPr>
            <a:r>
              <a:rPr lang="fr-FR" altLang="fr-FR" sz="1600" dirty="0">
                <a:latin typeface="Arial Unicode MS" pitchFamily="34" charset="-128"/>
                <a:ea typeface="Arial Unicode MS" pitchFamily="34" charset="-128"/>
                <a:cs typeface="Arial Unicode MS" pitchFamily="34" charset="-128"/>
              </a:rPr>
              <a:t>En cas de </a:t>
            </a:r>
            <a:r>
              <a:rPr lang="fr-FR" altLang="fr-FR" sz="1600" u="sng" dirty="0">
                <a:latin typeface="Arial Unicode MS" pitchFamily="34" charset="-128"/>
                <a:ea typeface="Arial Unicode MS" pitchFamily="34" charset="-128"/>
                <a:cs typeface="Arial Unicode MS" pitchFamily="34" charset="-128"/>
              </a:rPr>
              <a:t>scrutin de sigle</a:t>
            </a:r>
            <a:r>
              <a:rPr lang="fr-FR" altLang="fr-FR" sz="1600" dirty="0">
                <a:latin typeface="Arial Unicode MS" pitchFamily="34" charset="-128"/>
                <a:ea typeface="Arial Unicode MS" pitchFamily="34" charset="-128"/>
                <a:cs typeface="Arial Unicode MS" pitchFamily="34" charset="-128"/>
              </a:rPr>
              <a:t>, les syndicats qui ont obtenu des sièges au titre de </a:t>
            </a:r>
          </a:p>
          <a:p>
            <a:pPr>
              <a:lnSpc>
                <a:spcPct val="90000"/>
              </a:lnSpc>
            </a:pPr>
            <a:r>
              <a:rPr lang="fr-FR" altLang="fr-FR" sz="1600" dirty="0">
                <a:latin typeface="Arial Unicode MS" pitchFamily="34" charset="-128"/>
                <a:ea typeface="Arial Unicode MS" pitchFamily="34" charset="-128"/>
                <a:cs typeface="Arial Unicode MS" pitchFamily="34" charset="-128"/>
              </a:rPr>
              <a:t>la candidature commune s’entendent pour désigner des agents qui siègeront au nom de</a:t>
            </a:r>
          </a:p>
          <a:p>
            <a:pPr>
              <a:lnSpc>
                <a:spcPct val="90000"/>
              </a:lnSpc>
            </a:pPr>
            <a:r>
              <a:rPr lang="fr-FR" altLang="fr-FR" sz="1600" dirty="0">
                <a:latin typeface="Arial Unicode MS" pitchFamily="34" charset="-128"/>
                <a:ea typeface="Arial Unicode MS" pitchFamily="34" charset="-128"/>
                <a:cs typeface="Arial Unicode MS" pitchFamily="34" charset="-128"/>
              </a:rPr>
              <a:t>la liste commune.</a:t>
            </a:r>
          </a:p>
          <a:p>
            <a:r>
              <a:rPr lang="fr-FR" sz="1800" b="1" dirty="0" smtClean="0">
                <a:latin typeface="Arial Unicode MS" panose="020B0604020202020204" pitchFamily="34" charset="-128"/>
                <a:ea typeface="Arial Unicode MS" panose="020B0604020202020204" pitchFamily="34" charset="-128"/>
                <a:cs typeface="Arial Unicode MS" panose="020B0604020202020204" pitchFamily="34" charset="-128"/>
              </a:rPr>
              <a:t> </a:t>
            </a:r>
          </a:p>
        </p:txBody>
      </p:sp>
      <p:sp>
        <p:nvSpPr>
          <p:cNvPr id="4" name="Espace réservé du texte 3"/>
          <p:cNvSpPr>
            <a:spLocks noGrp="1"/>
          </p:cNvSpPr>
          <p:nvPr>
            <p:ph type="body" idx="10"/>
          </p:nvPr>
        </p:nvSpPr>
        <p:spPr/>
        <p:txBody>
          <a:bodyPr/>
          <a:lstStyle/>
          <a:p>
            <a:endParaRPr lang="fr-FR"/>
          </a:p>
        </p:txBody>
      </p:sp>
      <p:sp>
        <p:nvSpPr>
          <p:cNvPr id="9" name="Espace réservé du texte 8"/>
          <p:cNvSpPr>
            <a:spLocks noGrp="1"/>
          </p:cNvSpPr>
          <p:nvPr>
            <p:ph type="body" idx="15"/>
          </p:nvPr>
        </p:nvSpPr>
        <p:spPr/>
        <p:txBody>
          <a:bodyPr/>
          <a:lstStyle/>
          <a:p>
            <a:endParaRPr lang="fr-FR"/>
          </a:p>
        </p:txBody>
      </p:sp>
      <p:sp>
        <p:nvSpPr>
          <p:cNvPr id="10" name="Espace réservé du numéro de diapositive 9"/>
          <p:cNvSpPr>
            <a:spLocks noGrp="1"/>
          </p:cNvSpPr>
          <p:nvPr>
            <p:ph type="sldNum" sz="quarter" idx="16"/>
          </p:nvPr>
        </p:nvSpPr>
        <p:spPr/>
        <p:txBody>
          <a:bodyPr/>
          <a:lstStyle/>
          <a:p>
            <a:pPr>
              <a:defRPr/>
            </a:pPr>
            <a:fld id="{A148F07E-8F1C-4B9C-8B65-D9F47AC0A6FD}" type="slidenum">
              <a:rPr lang="fr-FR" altLang="fr-FR" smtClean="0"/>
              <a:pPr>
                <a:defRPr/>
              </a:pPr>
              <a:t>12</a:t>
            </a:fld>
            <a:endParaRPr lang="fr-FR" altLang="fr-FR"/>
          </a:p>
        </p:txBody>
      </p:sp>
    </p:spTree>
    <p:extLst>
      <p:ext uri="{BB962C8B-B14F-4D97-AF65-F5344CB8AC3E}">
        <p14:creationId xmlns:p14="http://schemas.microsoft.com/office/powerpoint/2010/main" xmlns="" val="225859198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Elections professionnelles 2018</a:t>
            </a:r>
            <a:endParaRPr lang="fr-FR" dirty="0"/>
          </a:p>
        </p:txBody>
      </p:sp>
      <p:sp>
        <p:nvSpPr>
          <p:cNvPr id="3" name="Espace réservé du contenu 2"/>
          <p:cNvSpPr>
            <a:spLocks noGrp="1"/>
          </p:cNvSpPr>
          <p:nvPr>
            <p:ph idx="1"/>
          </p:nvPr>
        </p:nvSpPr>
        <p:spPr>
          <a:xfrm>
            <a:off x="268288" y="656948"/>
            <a:ext cx="8229600" cy="6294268"/>
          </a:xfrm>
        </p:spPr>
        <p:txBody>
          <a:bodyPr/>
          <a:lstStyle/>
          <a:p>
            <a:pPr>
              <a:lnSpc>
                <a:spcPct val="90000"/>
              </a:lnSpc>
            </a:pPr>
            <a:r>
              <a:rPr lang="fr-FR" altLang="fr-FR" sz="1800" dirty="0">
                <a:latin typeface="Arial Unicode MS" pitchFamily="34" charset="-128"/>
                <a:ea typeface="Arial Unicode MS" pitchFamily="34" charset="-128"/>
                <a:cs typeface="Arial Unicode MS" pitchFamily="34" charset="-128"/>
              </a:rPr>
              <a:t>➣</a:t>
            </a:r>
            <a:r>
              <a:rPr lang="fr-FR" altLang="fr-FR" sz="4000" dirty="0">
                <a:latin typeface="Arial Unicode MS" pitchFamily="34" charset="-128"/>
                <a:ea typeface="Arial Unicode MS" pitchFamily="34" charset="-128"/>
                <a:cs typeface="Arial Unicode MS" pitchFamily="34" charset="-128"/>
              </a:rPr>
              <a:t> </a:t>
            </a:r>
            <a:r>
              <a:rPr lang="fr-FR" altLang="fr-FR" sz="1800" b="1" dirty="0">
                <a:latin typeface="Arial Unicode MS" pitchFamily="34" charset="-128"/>
                <a:ea typeface="Arial Unicode MS" pitchFamily="34" charset="-128"/>
                <a:cs typeface="Arial Unicode MS" pitchFamily="34" charset="-128"/>
              </a:rPr>
              <a:t>La représentativité de chaque organisation syndicale </a:t>
            </a:r>
            <a:r>
              <a:rPr lang="fr-FR" altLang="fr-FR" sz="1800" b="1" dirty="0" smtClean="0">
                <a:latin typeface="Arial Unicode MS" pitchFamily="34" charset="-128"/>
                <a:ea typeface="Arial Unicode MS" pitchFamily="34" charset="-128"/>
                <a:cs typeface="Arial Unicode MS" pitchFamily="34" charset="-128"/>
              </a:rPr>
              <a:t>composant  la </a:t>
            </a:r>
            <a:r>
              <a:rPr lang="fr-FR" altLang="fr-FR" sz="1800" b="1" dirty="0">
                <a:latin typeface="Arial Unicode MS" pitchFamily="34" charset="-128"/>
                <a:ea typeface="Arial Unicode MS" pitchFamily="34" charset="-128"/>
                <a:cs typeface="Arial Unicode MS" pitchFamily="34" charset="-128"/>
              </a:rPr>
              <a:t>liste commune</a:t>
            </a:r>
            <a:r>
              <a:rPr lang="fr-FR" altLang="fr-FR" sz="1800" dirty="0">
                <a:latin typeface="Arial Unicode MS" pitchFamily="34" charset="-128"/>
                <a:ea typeface="Arial Unicode MS" pitchFamily="34" charset="-128"/>
                <a:cs typeface="Arial Unicode MS" pitchFamily="34" charset="-128"/>
              </a:rPr>
              <a:t> doit être appréciée pour l’attribution des sièges au sein des CHSCT, pour la composition des instances supérieures, pour l’appréciation de la validité d’un accord négocié, pour </a:t>
            </a:r>
            <a:r>
              <a:rPr lang="fr-FR" altLang="fr-FR" sz="1800" dirty="0" smtClean="0">
                <a:latin typeface="Arial Unicode MS" pitchFamily="34" charset="-128"/>
                <a:ea typeface="Arial Unicode MS" pitchFamily="34" charset="-128"/>
                <a:cs typeface="Arial Unicode MS" pitchFamily="34" charset="-128"/>
              </a:rPr>
              <a:t>la répartition des moyens syndicaux</a:t>
            </a:r>
            <a:r>
              <a:rPr lang="fr-FR" altLang="fr-FR" sz="1800" dirty="0">
                <a:latin typeface="Arial Unicode MS" pitchFamily="34" charset="-128"/>
                <a:ea typeface="Arial Unicode MS" pitchFamily="34" charset="-128"/>
                <a:cs typeface="Arial Unicode MS" pitchFamily="34" charset="-128"/>
              </a:rPr>
              <a:t>. La clé de </a:t>
            </a:r>
            <a:r>
              <a:rPr lang="fr-FR" altLang="fr-FR" sz="1800" dirty="0" smtClean="0">
                <a:latin typeface="Arial Unicode MS" pitchFamily="34" charset="-128"/>
                <a:ea typeface="Arial Unicode MS" pitchFamily="34" charset="-128"/>
                <a:cs typeface="Arial Unicode MS" pitchFamily="34" charset="-128"/>
              </a:rPr>
              <a:t>répartition entre les organisations syndicales, prévue </a:t>
            </a:r>
            <a:r>
              <a:rPr lang="fr-FR" altLang="fr-FR" sz="1800" dirty="0">
                <a:latin typeface="Arial Unicode MS" pitchFamily="34" charset="-128"/>
                <a:ea typeface="Arial Unicode MS" pitchFamily="34" charset="-128"/>
                <a:cs typeface="Arial Unicode MS" pitchFamily="34" charset="-128"/>
              </a:rPr>
              <a:t>et rendue </a:t>
            </a:r>
            <a:r>
              <a:rPr lang="fr-FR" altLang="fr-FR" sz="1800" dirty="0" smtClean="0">
                <a:latin typeface="Arial Unicode MS" pitchFamily="34" charset="-128"/>
                <a:ea typeface="Arial Unicode MS" pitchFamily="34" charset="-128"/>
                <a:cs typeface="Arial Unicode MS" pitchFamily="34" charset="-128"/>
              </a:rPr>
              <a:t>publique, est </a:t>
            </a:r>
            <a:r>
              <a:rPr lang="fr-FR" altLang="fr-FR" sz="1800" dirty="0">
                <a:latin typeface="Arial Unicode MS" pitchFamily="34" charset="-128"/>
                <a:ea typeface="Arial Unicode MS" pitchFamily="34" charset="-128"/>
                <a:cs typeface="Arial Unicode MS" pitchFamily="34" charset="-128"/>
              </a:rPr>
              <a:t>alors appliquée. A défaut de clé, la répartition se fait à </a:t>
            </a:r>
            <a:r>
              <a:rPr lang="fr-FR" altLang="fr-FR" sz="1800" dirty="0" smtClean="0">
                <a:latin typeface="Arial Unicode MS" pitchFamily="34" charset="-128"/>
                <a:ea typeface="Arial Unicode MS" pitchFamily="34" charset="-128"/>
                <a:cs typeface="Arial Unicode MS" pitchFamily="34" charset="-128"/>
              </a:rPr>
              <a:t>parts égales </a:t>
            </a:r>
            <a:r>
              <a:rPr lang="fr-FR" altLang="fr-FR" sz="1800" dirty="0">
                <a:latin typeface="Arial Unicode MS" pitchFamily="34" charset="-128"/>
                <a:ea typeface="Arial Unicode MS" pitchFamily="34" charset="-128"/>
                <a:cs typeface="Arial Unicode MS" pitchFamily="34" charset="-128"/>
              </a:rPr>
              <a:t>entre les organisations concernées. </a:t>
            </a:r>
            <a:endParaRPr lang="fr-FR" altLang="fr-FR" sz="1800" dirty="0" smtClean="0">
              <a:latin typeface="Arial Unicode MS" pitchFamily="34" charset="-128"/>
              <a:ea typeface="Arial Unicode MS" pitchFamily="34" charset="-128"/>
              <a:cs typeface="Arial Unicode MS" pitchFamily="34" charset="-128"/>
            </a:endParaRPr>
          </a:p>
          <a:p>
            <a:pPr>
              <a:lnSpc>
                <a:spcPct val="90000"/>
              </a:lnSpc>
            </a:pPr>
            <a:r>
              <a:rPr lang="fr-FR" altLang="fr-FR" sz="1800" i="1" dirty="0">
                <a:latin typeface="Arial Unicode MS" pitchFamily="34" charset="-128"/>
                <a:ea typeface="Arial Unicode MS" pitchFamily="34" charset="-128"/>
                <a:cs typeface="Arial Unicode MS" pitchFamily="34" charset="-128"/>
              </a:rPr>
              <a:t> </a:t>
            </a:r>
            <a:r>
              <a:rPr lang="fr-FR" altLang="fr-FR" sz="1800" i="1" dirty="0" smtClean="0">
                <a:latin typeface="Arial Unicode MS" pitchFamily="34" charset="-128"/>
                <a:ea typeface="Arial Unicode MS" pitchFamily="34" charset="-128"/>
                <a:cs typeface="Arial Unicode MS" pitchFamily="34" charset="-128"/>
              </a:rPr>
              <a:t>    </a:t>
            </a:r>
          </a:p>
          <a:p>
            <a:pPr>
              <a:lnSpc>
                <a:spcPct val="90000"/>
              </a:lnSpc>
            </a:pPr>
            <a:r>
              <a:rPr lang="fr-FR" altLang="fr-FR" sz="1800" i="1" dirty="0">
                <a:latin typeface="Arial Unicode MS" pitchFamily="34" charset="-128"/>
                <a:ea typeface="Arial Unicode MS" pitchFamily="34" charset="-128"/>
                <a:cs typeface="Arial Unicode MS" pitchFamily="34" charset="-128"/>
              </a:rPr>
              <a:t> </a:t>
            </a:r>
            <a:r>
              <a:rPr lang="fr-FR" altLang="fr-FR" sz="1800" i="1" dirty="0" smtClean="0">
                <a:latin typeface="Arial Unicode MS" pitchFamily="34" charset="-128"/>
                <a:ea typeface="Arial Unicode MS" pitchFamily="34" charset="-128"/>
                <a:cs typeface="Arial Unicode MS" pitchFamily="34" charset="-128"/>
              </a:rPr>
              <a:t>    Rédaction </a:t>
            </a:r>
            <a:r>
              <a:rPr lang="fr-FR" altLang="fr-FR" sz="1800" i="1" dirty="0">
                <a:latin typeface="Arial Unicode MS" pitchFamily="34" charset="-128"/>
                <a:ea typeface="Arial Unicode MS" pitchFamily="34" charset="-128"/>
                <a:cs typeface="Arial Unicode MS" pitchFamily="34" charset="-128"/>
              </a:rPr>
              <a:t>plus claire sur ce point </a:t>
            </a:r>
            <a:r>
              <a:rPr lang="fr-FR" altLang="fr-FR" sz="1800" i="1" dirty="0" smtClean="0">
                <a:latin typeface="Arial Unicode MS" pitchFamily="34" charset="-128"/>
                <a:ea typeface="Arial Unicode MS" pitchFamily="34" charset="-128"/>
                <a:cs typeface="Arial Unicode MS" pitchFamily="34" charset="-128"/>
              </a:rPr>
              <a:t>au sein des </a:t>
            </a:r>
            <a:r>
              <a:rPr lang="fr-FR" altLang="fr-FR" sz="1800" i="1" dirty="0">
                <a:latin typeface="Arial Unicode MS" pitchFamily="34" charset="-128"/>
                <a:ea typeface="Arial Unicode MS" pitchFamily="34" charset="-128"/>
                <a:cs typeface="Arial Unicode MS" pitchFamily="34" charset="-128"/>
              </a:rPr>
              <a:t>décrets </a:t>
            </a:r>
            <a:r>
              <a:rPr lang="fr-FR" altLang="fr-FR" sz="1800" i="1" dirty="0" smtClean="0">
                <a:latin typeface="Arial Unicode MS" pitchFamily="34" charset="-128"/>
                <a:ea typeface="Arial Unicode MS" pitchFamily="34" charset="-128"/>
                <a:cs typeface="Arial Unicode MS" pitchFamily="34" charset="-128"/>
              </a:rPr>
              <a:t>CT des </a:t>
            </a:r>
            <a:r>
              <a:rPr lang="fr-FR" altLang="fr-FR" sz="1800" i="1" dirty="0">
                <a:latin typeface="Arial Unicode MS" pitchFamily="34" charset="-128"/>
                <a:ea typeface="Arial Unicode MS" pitchFamily="34" charset="-128"/>
                <a:cs typeface="Arial Unicode MS" pitchFamily="34" charset="-128"/>
              </a:rPr>
              <a:t>trois versants pour éviter </a:t>
            </a:r>
            <a:r>
              <a:rPr lang="fr-FR" altLang="fr-FR" sz="1800" i="1" dirty="0" smtClean="0">
                <a:latin typeface="Arial Unicode MS" pitchFamily="34" charset="-128"/>
                <a:ea typeface="Arial Unicode MS" pitchFamily="34" charset="-128"/>
                <a:cs typeface="Arial Unicode MS" pitchFamily="34" charset="-128"/>
              </a:rPr>
              <a:t>des difficultés </a:t>
            </a:r>
            <a:r>
              <a:rPr lang="fr-FR" altLang="fr-FR" sz="1800" i="1" dirty="0">
                <a:latin typeface="Arial Unicode MS" pitchFamily="34" charset="-128"/>
                <a:ea typeface="Arial Unicode MS" pitchFamily="34" charset="-128"/>
                <a:cs typeface="Arial Unicode MS" pitchFamily="34" charset="-128"/>
              </a:rPr>
              <a:t>d’interprétation ? </a:t>
            </a:r>
          </a:p>
          <a:p>
            <a:endParaRPr lang="fr-FR" altLang="fr-FR" sz="1800" dirty="0">
              <a:latin typeface="Arial Unicode MS" pitchFamily="34" charset="-128"/>
              <a:ea typeface="Arial Unicode MS" pitchFamily="34" charset="-128"/>
              <a:cs typeface="Arial Unicode MS" pitchFamily="34" charset="-128"/>
            </a:endParaRPr>
          </a:p>
          <a:p>
            <a:r>
              <a:rPr lang="fr-FR" altLang="fr-FR" sz="1800" dirty="0" smtClean="0">
                <a:latin typeface="Arial Unicode MS" pitchFamily="34" charset="-128"/>
                <a:ea typeface="Arial Unicode MS" pitchFamily="34" charset="-128"/>
                <a:cs typeface="Arial Unicode MS" pitchFamily="34" charset="-128"/>
              </a:rPr>
              <a:t>➣  </a:t>
            </a:r>
            <a:r>
              <a:rPr lang="fr-FR" altLang="fr-FR" sz="1800" b="1" dirty="0" smtClean="0">
                <a:latin typeface="Arial Unicode MS" pitchFamily="34" charset="-128"/>
                <a:ea typeface="Arial Unicode MS" pitchFamily="34" charset="-128"/>
                <a:cs typeface="Arial Unicode MS" pitchFamily="34" charset="-128"/>
              </a:rPr>
              <a:t>Des </a:t>
            </a:r>
            <a:r>
              <a:rPr lang="fr-FR" altLang="fr-FR" sz="1800" b="1" dirty="0">
                <a:latin typeface="Arial Unicode MS" pitchFamily="34" charset="-128"/>
                <a:ea typeface="Arial Unicode MS" pitchFamily="34" charset="-128"/>
                <a:cs typeface="Arial Unicode MS" pitchFamily="34" charset="-128"/>
              </a:rPr>
              <a:t>listes communes </a:t>
            </a:r>
            <a:r>
              <a:rPr lang="fr-FR" altLang="fr-FR" sz="1800" b="1" dirty="0" smtClean="0">
                <a:latin typeface="Arial Unicode MS" pitchFamily="34" charset="-128"/>
                <a:ea typeface="Arial Unicode MS" pitchFamily="34" charset="-128"/>
                <a:cs typeface="Arial Unicode MS" pitchFamily="34" charset="-128"/>
              </a:rPr>
              <a:t>peuvent être </a:t>
            </a:r>
            <a:r>
              <a:rPr lang="fr-FR" altLang="fr-FR" sz="1800" b="1" dirty="0">
                <a:latin typeface="Arial Unicode MS" pitchFamily="34" charset="-128"/>
                <a:ea typeface="Arial Unicode MS" pitchFamily="34" charset="-128"/>
                <a:cs typeface="Arial Unicode MS" pitchFamily="34" charset="-128"/>
              </a:rPr>
              <a:t>déposées par des syndicats appartenant à une même union</a:t>
            </a:r>
            <a:r>
              <a:rPr lang="fr-FR" altLang="fr-FR" sz="1800" b="1" dirty="0" smtClean="0">
                <a:latin typeface="Arial Unicode MS" pitchFamily="34" charset="-128"/>
                <a:ea typeface="Arial Unicode MS" pitchFamily="34" charset="-128"/>
                <a:cs typeface="Arial Unicode MS" pitchFamily="34" charset="-128"/>
              </a:rPr>
              <a:t>. </a:t>
            </a:r>
            <a:r>
              <a:rPr lang="fr-FR" altLang="fr-FR" sz="1800" i="1" dirty="0" smtClean="0">
                <a:latin typeface="Arial Unicode MS" pitchFamily="34" charset="-128"/>
                <a:ea typeface="Arial Unicode MS" pitchFamily="34" charset="-128"/>
                <a:cs typeface="Arial Unicode MS" pitchFamily="34" charset="-128"/>
              </a:rPr>
              <a:t>Actuellement admis (annexe 5 circulaire organisation et composition des CT du 22 avril 2011).</a:t>
            </a:r>
            <a:endParaRPr lang="fr-FR" altLang="fr-FR" sz="1800" i="1" dirty="0">
              <a:latin typeface="Arial Unicode MS" pitchFamily="34" charset="-128"/>
              <a:ea typeface="Arial Unicode MS" pitchFamily="34" charset="-128"/>
              <a:cs typeface="Arial Unicode MS" pitchFamily="34" charset="-128"/>
            </a:endParaRPr>
          </a:p>
          <a:p>
            <a:r>
              <a:rPr lang="fr-FR" altLang="fr-FR" sz="1800" dirty="0">
                <a:latin typeface="Arial Unicode MS" pitchFamily="34" charset="-128"/>
                <a:ea typeface="Arial Unicode MS" pitchFamily="34" charset="-128"/>
                <a:cs typeface="Arial Unicode MS" pitchFamily="34" charset="-128"/>
              </a:rPr>
              <a:t>	</a:t>
            </a:r>
            <a:endParaRPr lang="fr-FR" altLang="fr-FR" sz="1800" dirty="0" smtClean="0">
              <a:latin typeface="Arial Unicode MS" pitchFamily="34" charset="-128"/>
              <a:ea typeface="Arial Unicode MS" pitchFamily="34" charset="-128"/>
              <a:cs typeface="Arial Unicode MS" pitchFamily="34" charset="-128"/>
            </a:endParaRPr>
          </a:p>
          <a:p>
            <a:pPr>
              <a:lnSpc>
                <a:spcPct val="80000"/>
              </a:lnSpc>
              <a:defRPr/>
            </a:pPr>
            <a:endParaRPr lang="fr-FR" altLang="fr-FR" sz="1800" dirty="0" smtClean="0">
              <a:latin typeface="Arial Unicode MS" pitchFamily="34" charset="-128"/>
              <a:ea typeface="Arial Unicode MS" pitchFamily="34" charset="-128"/>
              <a:cs typeface="Arial Unicode MS" pitchFamily="34" charset="-128"/>
            </a:endParaRPr>
          </a:p>
          <a:p>
            <a:pPr marL="0" indent="0">
              <a:lnSpc>
                <a:spcPct val="80000"/>
              </a:lnSpc>
              <a:defRPr/>
            </a:pPr>
            <a:endParaRPr lang="fr-FR" altLang="fr-FR" sz="1800" dirty="0" smtClean="0">
              <a:latin typeface="Arial Unicode MS" pitchFamily="34" charset="-128"/>
              <a:ea typeface="Arial Unicode MS" pitchFamily="34" charset="-128"/>
              <a:cs typeface="Arial Unicode MS" pitchFamily="34" charset="-128"/>
            </a:endParaRPr>
          </a:p>
          <a:p>
            <a:pPr marL="0" indent="0">
              <a:lnSpc>
                <a:spcPct val="80000"/>
              </a:lnSpc>
              <a:defRPr/>
            </a:pPr>
            <a:endParaRPr lang="fr-FR" altLang="fr-FR" sz="1800" dirty="0" smtClean="0">
              <a:latin typeface="Arial Unicode MS" pitchFamily="34" charset="-128"/>
              <a:ea typeface="Arial Unicode MS" pitchFamily="34" charset="-128"/>
              <a:cs typeface="Arial Unicode MS" pitchFamily="34" charset="-128"/>
            </a:endParaRPr>
          </a:p>
          <a:p>
            <a:pPr marL="0" indent="0">
              <a:lnSpc>
                <a:spcPct val="80000"/>
              </a:lnSpc>
              <a:defRPr/>
            </a:pPr>
            <a:endParaRPr lang="fr-FR" altLang="fr-FR" sz="1800" dirty="0">
              <a:latin typeface="Arial Unicode MS" pitchFamily="34" charset="-128"/>
              <a:ea typeface="Arial Unicode MS" pitchFamily="34" charset="-128"/>
              <a:cs typeface="Arial Unicode MS" pitchFamily="34" charset="-128"/>
            </a:endParaRPr>
          </a:p>
          <a:p>
            <a:pPr marL="0" indent="0">
              <a:lnSpc>
                <a:spcPct val="80000"/>
              </a:lnSpc>
              <a:defRPr/>
            </a:pPr>
            <a:endParaRPr lang="fr-FR" altLang="fr-FR" sz="1800" b="1" dirty="0" smtClean="0">
              <a:latin typeface="Arial Unicode MS" pitchFamily="34" charset="-128"/>
              <a:ea typeface="Arial Unicode MS" pitchFamily="34" charset="-128"/>
              <a:cs typeface="Arial Unicode MS" pitchFamily="34" charset="-128"/>
            </a:endParaRPr>
          </a:p>
          <a:p>
            <a:endParaRPr lang="fr-FR" dirty="0"/>
          </a:p>
        </p:txBody>
      </p:sp>
      <p:sp>
        <p:nvSpPr>
          <p:cNvPr id="4" name="Espace réservé du texte 3"/>
          <p:cNvSpPr>
            <a:spLocks noGrp="1"/>
          </p:cNvSpPr>
          <p:nvPr>
            <p:ph type="body" idx="10"/>
          </p:nvPr>
        </p:nvSpPr>
        <p:spPr/>
        <p:txBody>
          <a:bodyPr/>
          <a:lstStyle/>
          <a:p>
            <a:endParaRPr lang="fr-FR"/>
          </a:p>
        </p:txBody>
      </p:sp>
      <p:sp>
        <p:nvSpPr>
          <p:cNvPr id="9" name="Espace réservé du texte 8"/>
          <p:cNvSpPr>
            <a:spLocks noGrp="1"/>
          </p:cNvSpPr>
          <p:nvPr>
            <p:ph type="body" idx="15"/>
          </p:nvPr>
        </p:nvSpPr>
        <p:spPr/>
        <p:txBody>
          <a:bodyPr/>
          <a:lstStyle/>
          <a:p>
            <a:endParaRPr lang="fr-FR"/>
          </a:p>
        </p:txBody>
      </p:sp>
      <p:sp>
        <p:nvSpPr>
          <p:cNvPr id="10" name="Espace réservé du numéro de diapositive 9"/>
          <p:cNvSpPr>
            <a:spLocks noGrp="1"/>
          </p:cNvSpPr>
          <p:nvPr>
            <p:ph type="sldNum" sz="quarter" idx="16"/>
          </p:nvPr>
        </p:nvSpPr>
        <p:spPr/>
        <p:txBody>
          <a:bodyPr/>
          <a:lstStyle/>
          <a:p>
            <a:pPr>
              <a:defRPr/>
            </a:pPr>
            <a:fld id="{A148F07E-8F1C-4B9C-8B65-D9F47AC0A6FD}" type="slidenum">
              <a:rPr lang="fr-FR" altLang="fr-FR" smtClean="0"/>
              <a:pPr>
                <a:defRPr/>
              </a:pPr>
              <a:t>13</a:t>
            </a:fld>
            <a:endParaRPr lang="fr-FR" altLang="fr-FR"/>
          </a:p>
        </p:txBody>
      </p:sp>
    </p:spTree>
    <p:extLst>
      <p:ext uri="{BB962C8B-B14F-4D97-AF65-F5344CB8AC3E}">
        <p14:creationId xmlns:p14="http://schemas.microsoft.com/office/powerpoint/2010/main" xmlns="" val="259444562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Elections professionnelles 2018</a:t>
            </a:r>
            <a:endParaRPr lang="fr-FR" dirty="0"/>
          </a:p>
        </p:txBody>
      </p:sp>
      <p:sp>
        <p:nvSpPr>
          <p:cNvPr id="3" name="Espace réservé du contenu 2"/>
          <p:cNvSpPr>
            <a:spLocks noGrp="1"/>
          </p:cNvSpPr>
          <p:nvPr>
            <p:ph idx="1"/>
          </p:nvPr>
        </p:nvSpPr>
        <p:spPr>
          <a:xfrm>
            <a:off x="457200" y="515760"/>
            <a:ext cx="8229600" cy="6000449"/>
          </a:xfrm>
        </p:spPr>
        <p:txBody>
          <a:bodyPr/>
          <a:lstStyle/>
          <a:p>
            <a:pPr marL="0" indent="0">
              <a:lnSpc>
                <a:spcPct val="80000"/>
              </a:lnSpc>
              <a:defRPr/>
            </a:pPr>
            <a:r>
              <a:rPr lang="fr-FR" altLang="fr-FR" b="1" dirty="0" smtClean="0">
                <a:latin typeface="Arial Unicode MS" pitchFamily="34" charset="-128"/>
                <a:ea typeface="Arial Unicode MS" pitchFamily="34" charset="-128"/>
                <a:cs typeface="Arial Unicode MS" pitchFamily="34" charset="-128"/>
              </a:rPr>
              <a:t>4 – Organisation pratique des élections</a:t>
            </a:r>
          </a:p>
          <a:p>
            <a:r>
              <a:rPr lang="fr-FR" altLang="fr-FR" sz="1600" b="1" i="1" dirty="0" smtClean="0">
                <a:latin typeface="Arial Unicode MS" pitchFamily="34" charset="-128"/>
                <a:ea typeface="Arial Unicode MS" pitchFamily="34" charset="-128"/>
                <a:cs typeface="Arial Unicode MS" pitchFamily="34" charset="-128"/>
              </a:rPr>
              <a:t>➣ </a:t>
            </a:r>
            <a:r>
              <a:rPr lang="fr-FR" altLang="fr-FR" sz="1600" b="1" dirty="0">
                <a:latin typeface="Arial Unicode MS" pitchFamily="34" charset="-128"/>
                <a:ea typeface="Arial Unicode MS" pitchFamily="34" charset="-128"/>
                <a:cs typeface="Arial Unicode MS" pitchFamily="34" charset="-128"/>
              </a:rPr>
              <a:t>Listes électorales </a:t>
            </a:r>
            <a:endParaRPr lang="fr-FR" altLang="fr-FR" sz="1600" b="1" dirty="0" smtClean="0">
              <a:latin typeface="Arial Unicode MS" pitchFamily="34" charset="-128"/>
              <a:ea typeface="Arial Unicode MS" pitchFamily="34" charset="-128"/>
              <a:cs typeface="Arial Unicode MS" pitchFamily="34" charset="-128"/>
            </a:endParaRPr>
          </a:p>
          <a:p>
            <a:r>
              <a:rPr lang="fr-FR" altLang="fr-FR" sz="1600" b="1" dirty="0" smtClean="0">
                <a:latin typeface="Arial Unicode MS" pitchFamily="34" charset="-128"/>
                <a:ea typeface="Arial Unicode MS" pitchFamily="34" charset="-128"/>
                <a:cs typeface="Arial Unicode MS" pitchFamily="34" charset="-128"/>
              </a:rPr>
              <a:t>Pour la FPE :   </a:t>
            </a:r>
            <a:r>
              <a:rPr lang="fr-FR" altLang="fr-FR" sz="1400" b="1" dirty="0" smtClean="0">
                <a:latin typeface="Arial Unicode MS" pitchFamily="34" charset="-128"/>
                <a:ea typeface="Arial Unicode MS" pitchFamily="34" charset="-128"/>
                <a:cs typeface="Arial Unicode MS" pitchFamily="34" charset="-128"/>
              </a:rPr>
              <a:t>-     </a:t>
            </a:r>
            <a:r>
              <a:rPr lang="fr-FR" altLang="fr-FR" sz="1600" dirty="0" smtClean="0">
                <a:latin typeface="Arial Unicode MS" pitchFamily="34" charset="-128"/>
                <a:ea typeface="Arial Unicode MS" pitchFamily="34" charset="-128"/>
                <a:cs typeface="Arial Unicode MS" pitchFamily="34" charset="-128"/>
              </a:rPr>
              <a:t>Les </a:t>
            </a:r>
            <a:r>
              <a:rPr lang="fr-FR" altLang="fr-FR" sz="1600" dirty="0">
                <a:latin typeface="Arial Unicode MS" pitchFamily="34" charset="-128"/>
                <a:ea typeface="Arial Unicode MS" pitchFamily="34" charset="-128"/>
                <a:cs typeface="Arial Unicode MS" pitchFamily="34" charset="-128"/>
              </a:rPr>
              <a:t>électeurs peuvent être répartis en </a:t>
            </a:r>
            <a:r>
              <a:rPr lang="fr-FR" altLang="fr-FR" sz="1600" b="1" dirty="0" smtClean="0">
                <a:latin typeface="Arial Unicode MS" pitchFamily="34" charset="-128"/>
                <a:ea typeface="Arial Unicode MS" pitchFamily="34" charset="-128"/>
                <a:cs typeface="Arial Unicode MS" pitchFamily="34" charset="-128"/>
              </a:rPr>
              <a:t>sections </a:t>
            </a:r>
            <a:r>
              <a:rPr lang="fr-FR" altLang="fr-FR" sz="1600" b="1" dirty="0">
                <a:latin typeface="Arial Unicode MS" pitchFamily="34" charset="-128"/>
                <a:ea typeface="Arial Unicode MS" pitchFamily="34" charset="-128"/>
                <a:cs typeface="Arial Unicode MS" pitchFamily="34" charset="-128"/>
              </a:rPr>
              <a:t>de vote</a:t>
            </a:r>
            <a:r>
              <a:rPr lang="fr-FR" altLang="fr-FR" sz="1600" dirty="0">
                <a:latin typeface="Arial Unicode MS" pitchFamily="34" charset="-128"/>
                <a:ea typeface="Arial Unicode MS" pitchFamily="34" charset="-128"/>
                <a:cs typeface="Arial Unicode MS" pitchFamily="34" charset="-128"/>
              </a:rPr>
              <a:t>. Il s’agit de faciliter le </a:t>
            </a:r>
            <a:r>
              <a:rPr lang="fr-FR" altLang="fr-FR" sz="1600" dirty="0" smtClean="0">
                <a:latin typeface="Arial Unicode MS" pitchFamily="34" charset="-128"/>
                <a:ea typeface="Arial Unicode MS" pitchFamily="34" charset="-128"/>
                <a:cs typeface="Arial Unicode MS" pitchFamily="34" charset="-128"/>
              </a:rPr>
              <a:t>vote </a:t>
            </a:r>
            <a:r>
              <a:rPr lang="fr-FR" altLang="fr-FR" sz="1600" dirty="0">
                <a:latin typeface="Arial Unicode MS" pitchFamily="34" charset="-128"/>
                <a:ea typeface="Arial Unicode MS" pitchFamily="34" charset="-128"/>
                <a:cs typeface="Arial Unicode MS" pitchFamily="34" charset="-128"/>
              </a:rPr>
              <a:t>à l’urne dans le périmètre du CT à instituer en fonction des implantations géographiques</a:t>
            </a:r>
          </a:p>
          <a:p>
            <a:pPr>
              <a:buFontTx/>
              <a:buChar char="-"/>
            </a:pPr>
            <a:r>
              <a:rPr lang="fr-FR" altLang="fr-FR" sz="1800" dirty="0" smtClean="0">
                <a:latin typeface="Arial Unicode MS" pitchFamily="34" charset="-128"/>
                <a:ea typeface="Arial Unicode MS" pitchFamily="34" charset="-128"/>
                <a:cs typeface="Arial Unicode MS" pitchFamily="34" charset="-128"/>
              </a:rPr>
              <a:t>La </a:t>
            </a:r>
            <a:r>
              <a:rPr lang="fr-FR" altLang="fr-FR" sz="1800" b="1" dirty="0">
                <a:latin typeface="Arial Unicode MS" pitchFamily="34" charset="-128"/>
                <a:ea typeface="Arial Unicode MS" pitchFamily="34" charset="-128"/>
                <a:cs typeface="Arial Unicode MS" pitchFamily="34" charset="-128"/>
              </a:rPr>
              <a:t>liste électorale est arrêtée par le chef de service</a:t>
            </a:r>
            <a:r>
              <a:rPr lang="fr-FR" altLang="fr-FR" sz="1800" dirty="0">
                <a:latin typeface="Arial Unicode MS" pitchFamily="34" charset="-128"/>
                <a:ea typeface="Arial Unicode MS" pitchFamily="34" charset="-128"/>
                <a:cs typeface="Arial Unicode MS" pitchFamily="34" charset="-128"/>
              </a:rPr>
              <a:t> auprès duquel est placée cette </a:t>
            </a:r>
            <a:r>
              <a:rPr lang="fr-FR" altLang="fr-FR" sz="1800" dirty="0" smtClean="0">
                <a:latin typeface="Arial Unicode MS" pitchFamily="34" charset="-128"/>
                <a:ea typeface="Arial Unicode MS" pitchFamily="34" charset="-128"/>
                <a:cs typeface="Arial Unicode MS" pitchFamily="34" charset="-128"/>
              </a:rPr>
              <a:t>section</a:t>
            </a:r>
            <a:endParaRPr lang="fr-FR" altLang="fr-FR" sz="1800" dirty="0">
              <a:latin typeface="Arial Unicode MS" pitchFamily="34" charset="-128"/>
              <a:ea typeface="Arial Unicode MS" pitchFamily="34" charset="-128"/>
              <a:cs typeface="Arial Unicode MS" pitchFamily="34" charset="-128"/>
            </a:endParaRPr>
          </a:p>
          <a:p>
            <a:pPr>
              <a:buFontTx/>
              <a:buChar char="-"/>
            </a:pPr>
            <a:r>
              <a:rPr lang="fr-FR" altLang="fr-FR" sz="1800" b="1" dirty="0" smtClean="0">
                <a:latin typeface="Arial Unicode MS" pitchFamily="34" charset="-128"/>
                <a:ea typeface="Arial Unicode MS" pitchFamily="34" charset="-128"/>
                <a:cs typeface="Arial Unicode MS" pitchFamily="34" charset="-128"/>
              </a:rPr>
              <a:t>Affichage </a:t>
            </a:r>
            <a:r>
              <a:rPr lang="fr-FR" altLang="fr-FR" sz="1800" b="1" dirty="0">
                <a:latin typeface="Arial Unicode MS" pitchFamily="34" charset="-128"/>
                <a:ea typeface="Arial Unicode MS" pitchFamily="34" charset="-128"/>
                <a:cs typeface="Arial Unicode MS" pitchFamily="34" charset="-128"/>
              </a:rPr>
              <a:t>et contrôle</a:t>
            </a:r>
            <a:r>
              <a:rPr lang="fr-FR" altLang="fr-FR" sz="1800" dirty="0">
                <a:latin typeface="Arial Unicode MS" pitchFamily="34" charset="-128"/>
                <a:ea typeface="Arial Unicode MS" pitchFamily="34" charset="-128"/>
                <a:cs typeface="Arial Unicode MS" pitchFamily="34" charset="-128"/>
              </a:rPr>
              <a:t> de la liste à la section de vote </a:t>
            </a:r>
            <a:r>
              <a:rPr lang="fr-FR" altLang="fr-FR" sz="1800" dirty="0" smtClean="0">
                <a:latin typeface="Arial Unicode MS" pitchFamily="34" charset="-128"/>
                <a:ea typeface="Arial Unicode MS" pitchFamily="34" charset="-128"/>
                <a:cs typeface="Arial Unicode MS" pitchFamily="34" charset="-128"/>
              </a:rPr>
              <a:t>:</a:t>
            </a:r>
          </a:p>
          <a:p>
            <a:pPr marL="0" indent="0"/>
            <a:r>
              <a:rPr lang="fr-FR" altLang="fr-FR" sz="1600" dirty="0" smtClean="0">
                <a:latin typeface="Arial Unicode MS" pitchFamily="34" charset="-128"/>
                <a:ea typeface="ＭＳ Ｐゴシック" pitchFamily="34" charset="-128"/>
              </a:rPr>
              <a:t>Date </a:t>
            </a:r>
            <a:r>
              <a:rPr lang="fr-FR" altLang="fr-FR" sz="1600" dirty="0">
                <a:latin typeface="Arial Unicode MS" pitchFamily="34" charset="-128"/>
                <a:ea typeface="ＭＳ Ｐゴシック" pitchFamily="34" charset="-128"/>
              </a:rPr>
              <a:t>limite d’</a:t>
            </a:r>
            <a:r>
              <a:rPr lang="fr-FR" altLang="fr-FR" sz="1600" b="1" dirty="0">
                <a:latin typeface="Arial Unicode MS" pitchFamily="34" charset="-128"/>
                <a:ea typeface="ＭＳ Ｐゴシック" pitchFamily="34" charset="-128"/>
              </a:rPr>
              <a:t>affichage</a:t>
            </a:r>
            <a:r>
              <a:rPr lang="fr-FR" altLang="fr-FR" sz="1600" dirty="0">
                <a:latin typeface="Arial Unicode MS" pitchFamily="34" charset="-128"/>
                <a:ea typeface="ＭＳ Ｐゴシック" pitchFamily="34" charset="-128"/>
              </a:rPr>
              <a:t> des listes électorales : </a:t>
            </a:r>
            <a:r>
              <a:rPr lang="fr-FR" altLang="fr-FR" sz="1600" b="1" dirty="0">
                <a:latin typeface="Arial Unicode MS" pitchFamily="34" charset="-128"/>
                <a:ea typeface="ＭＳ Ｐゴシック" pitchFamily="34" charset="-128"/>
              </a:rPr>
              <a:t>1 mois avant la date du scrutin</a:t>
            </a:r>
            <a:r>
              <a:rPr lang="fr-FR" altLang="fr-FR" sz="1600" dirty="0">
                <a:latin typeface="Arial Unicode MS" pitchFamily="34" charset="-128"/>
                <a:ea typeface="ＭＳ Ｐゴシック" pitchFamily="34" charset="-128"/>
              </a:rPr>
              <a:t> </a:t>
            </a:r>
            <a:endParaRPr lang="fr-FR" altLang="fr-FR" sz="1600" dirty="0" smtClean="0">
              <a:latin typeface="Arial Unicode MS" pitchFamily="34" charset="-128"/>
              <a:ea typeface="ＭＳ Ｐゴシック" pitchFamily="34" charset="-128"/>
            </a:endParaRPr>
          </a:p>
          <a:p>
            <a:pPr marL="0" indent="0"/>
            <a:r>
              <a:rPr lang="fr-FR" altLang="fr-FR" sz="1600" dirty="0" smtClean="0">
                <a:latin typeface="Arial Unicode MS" pitchFamily="34" charset="-128"/>
                <a:ea typeface="ＭＳ Ｐゴシック" pitchFamily="34" charset="-128"/>
              </a:rPr>
              <a:t>Date </a:t>
            </a:r>
            <a:r>
              <a:rPr lang="fr-FR" altLang="fr-FR" sz="1600" dirty="0">
                <a:latin typeface="Arial Unicode MS" pitchFamily="34" charset="-128"/>
                <a:ea typeface="ＭＳ Ｐゴシック" pitchFamily="34" charset="-128"/>
              </a:rPr>
              <a:t>limite de </a:t>
            </a:r>
            <a:r>
              <a:rPr lang="fr-FR" altLang="fr-FR" sz="1600" b="1" dirty="0">
                <a:latin typeface="Arial Unicode MS" pitchFamily="34" charset="-128"/>
                <a:ea typeface="ＭＳ Ｐゴシック" pitchFamily="34" charset="-128"/>
              </a:rPr>
              <a:t>présentation des demandes d’inscription suite à vérification</a:t>
            </a:r>
            <a:r>
              <a:rPr lang="fr-FR" altLang="fr-FR" sz="1600" dirty="0">
                <a:latin typeface="Arial Unicode MS" pitchFamily="34" charset="-128"/>
                <a:ea typeface="ＭＳ Ｐゴシック" pitchFamily="34" charset="-128"/>
              </a:rPr>
              <a:t> : dans les </a:t>
            </a:r>
            <a:r>
              <a:rPr lang="fr-FR" altLang="fr-FR" sz="1600" b="1" dirty="0">
                <a:latin typeface="Arial Unicode MS" pitchFamily="34" charset="-128"/>
                <a:ea typeface="ＭＳ Ｐゴシック" pitchFamily="34" charset="-128"/>
              </a:rPr>
              <a:t>8 jours</a:t>
            </a:r>
            <a:r>
              <a:rPr lang="fr-FR" altLang="fr-FR" sz="1600" dirty="0">
                <a:latin typeface="Arial Unicode MS" pitchFamily="34" charset="-128"/>
                <a:ea typeface="ＭＳ Ｐゴシック" pitchFamily="34" charset="-128"/>
              </a:rPr>
              <a:t> qui 	suivent la publication </a:t>
            </a:r>
          </a:p>
          <a:p>
            <a:r>
              <a:rPr lang="fr-FR" altLang="fr-FR" sz="1600" dirty="0" smtClean="0">
                <a:latin typeface="Arial Unicode MS" pitchFamily="34" charset="-128"/>
                <a:ea typeface="ＭＳ Ｐゴシック" pitchFamily="34" charset="-128"/>
              </a:rPr>
              <a:t>Date </a:t>
            </a:r>
            <a:r>
              <a:rPr lang="fr-FR" altLang="fr-FR" sz="1600" dirty="0">
                <a:latin typeface="Arial Unicode MS" pitchFamily="34" charset="-128"/>
                <a:ea typeface="ＭＳ Ｐゴシック" pitchFamily="34" charset="-128"/>
              </a:rPr>
              <a:t>limite de </a:t>
            </a:r>
            <a:r>
              <a:rPr lang="fr-FR" altLang="fr-FR" sz="1600" b="1" dirty="0">
                <a:latin typeface="Arial Unicode MS" pitchFamily="34" charset="-128"/>
                <a:ea typeface="ＭＳ Ｐゴシック" pitchFamily="34" charset="-128"/>
              </a:rPr>
              <a:t>réclamation contre les erreurs ou omissions sur la liste électorale</a:t>
            </a:r>
            <a:r>
              <a:rPr lang="fr-FR" altLang="fr-FR" sz="1600" dirty="0">
                <a:latin typeface="Arial Unicode MS" pitchFamily="34" charset="-128"/>
                <a:ea typeface="ＭＳ Ｐゴシック" pitchFamily="34" charset="-128"/>
              </a:rPr>
              <a:t> : </a:t>
            </a:r>
            <a:endParaRPr lang="fr-FR" altLang="fr-FR" sz="1600" dirty="0" smtClean="0">
              <a:latin typeface="Arial Unicode MS" pitchFamily="34" charset="-128"/>
              <a:ea typeface="ＭＳ Ｐゴシック" pitchFamily="34" charset="-128"/>
            </a:endParaRPr>
          </a:p>
          <a:p>
            <a:r>
              <a:rPr lang="fr-FR" altLang="fr-FR" sz="1600" dirty="0" smtClean="0">
                <a:latin typeface="Arial Unicode MS" pitchFamily="34" charset="-128"/>
                <a:ea typeface="ＭＳ Ｐゴシック" pitchFamily="34" charset="-128"/>
              </a:rPr>
              <a:t>pendant </a:t>
            </a:r>
            <a:r>
              <a:rPr lang="fr-FR" altLang="fr-FR" sz="1600" b="1" dirty="0">
                <a:latin typeface="Arial Unicode MS" pitchFamily="34" charset="-128"/>
                <a:ea typeface="ＭＳ Ｐゴシック" pitchFamily="34" charset="-128"/>
              </a:rPr>
              <a:t>3 </a:t>
            </a:r>
            <a:r>
              <a:rPr lang="fr-FR" altLang="fr-FR" sz="1600" b="1" dirty="0" smtClean="0">
                <a:latin typeface="Arial Unicode MS" pitchFamily="34" charset="-128"/>
                <a:ea typeface="ＭＳ Ｐゴシック" pitchFamily="34" charset="-128"/>
              </a:rPr>
              <a:t>jours</a:t>
            </a:r>
            <a:r>
              <a:rPr lang="fr-FR" altLang="fr-FR" sz="1600" dirty="0" smtClean="0">
                <a:latin typeface="Arial Unicode MS" pitchFamily="34" charset="-128"/>
                <a:ea typeface="ＭＳ Ｐゴシック" pitchFamily="34" charset="-128"/>
              </a:rPr>
              <a:t> </a:t>
            </a:r>
            <a:r>
              <a:rPr lang="fr-FR" altLang="fr-FR" sz="1600" dirty="0">
                <a:latin typeface="Arial Unicode MS" pitchFamily="34" charset="-128"/>
                <a:ea typeface="ＭＳ Ｐゴシック" pitchFamily="34" charset="-128"/>
              </a:rPr>
              <a:t>à compter de l’expiration du délai </a:t>
            </a:r>
            <a:r>
              <a:rPr lang="fr-FR" altLang="fr-FR" sz="1600" dirty="0" smtClean="0">
                <a:latin typeface="Arial Unicode MS" pitchFamily="34" charset="-128"/>
                <a:ea typeface="ＭＳ Ｐゴシック" pitchFamily="34" charset="-128"/>
              </a:rPr>
              <a:t>précédent.</a:t>
            </a:r>
            <a:r>
              <a:rPr lang="fr-FR" altLang="fr-FR" sz="1600" dirty="0" smtClean="0">
                <a:latin typeface="Arial Unicode MS" pitchFamily="34" charset="-128"/>
                <a:ea typeface="Arial Unicode MS" pitchFamily="34" charset="-128"/>
                <a:cs typeface="Arial Unicode MS" pitchFamily="34" charset="-128"/>
              </a:rPr>
              <a:t>  L’autorité administrative </a:t>
            </a:r>
          </a:p>
          <a:p>
            <a:r>
              <a:rPr lang="fr-FR" altLang="fr-FR" sz="1600" dirty="0" smtClean="0">
                <a:latin typeface="Arial Unicode MS" pitchFamily="34" charset="-128"/>
                <a:ea typeface="Arial Unicode MS" pitchFamily="34" charset="-128"/>
                <a:cs typeface="Arial Unicode MS" pitchFamily="34" charset="-128"/>
              </a:rPr>
              <a:t>statue </a:t>
            </a:r>
            <a:r>
              <a:rPr lang="fr-FR" altLang="fr-FR" sz="1600" dirty="0">
                <a:latin typeface="Arial Unicode MS" pitchFamily="34" charset="-128"/>
                <a:ea typeface="Arial Unicode MS" pitchFamily="34" charset="-128"/>
                <a:cs typeface="Arial Unicode MS" pitchFamily="34" charset="-128"/>
              </a:rPr>
              <a:t>sans délai sur les réclamations</a:t>
            </a:r>
            <a:r>
              <a:rPr lang="fr-FR" altLang="fr-FR" sz="1600" dirty="0" smtClean="0">
                <a:latin typeface="Arial Unicode MS" pitchFamily="34" charset="-128"/>
                <a:ea typeface="Arial Unicode MS" pitchFamily="34" charset="-128"/>
                <a:cs typeface="Arial Unicode MS" pitchFamily="34" charset="-128"/>
              </a:rPr>
              <a:t>.</a:t>
            </a:r>
          </a:p>
          <a:p>
            <a:r>
              <a:rPr lang="fr-FR" altLang="fr-FR" sz="1600" dirty="0" smtClean="0">
                <a:latin typeface="Arial Unicode MS" pitchFamily="34" charset="-128"/>
                <a:ea typeface="Arial Unicode MS" pitchFamily="34" charset="-128"/>
                <a:cs typeface="Arial Unicode MS" pitchFamily="34" charset="-128"/>
              </a:rPr>
              <a:t>A </a:t>
            </a:r>
            <a:r>
              <a:rPr lang="fr-FR" altLang="fr-FR" sz="1600" dirty="0">
                <a:latin typeface="Arial Unicode MS" pitchFamily="34" charset="-128"/>
                <a:ea typeface="Arial Unicode MS" pitchFamily="34" charset="-128"/>
                <a:cs typeface="Arial Unicode MS" pitchFamily="34" charset="-128"/>
              </a:rPr>
              <a:t>l’issue de ces contrôles, </a:t>
            </a:r>
            <a:r>
              <a:rPr lang="fr-FR" altLang="fr-FR" sz="1600" dirty="0" smtClean="0">
                <a:latin typeface="Arial Unicode MS" pitchFamily="34" charset="-128"/>
                <a:ea typeface="Arial Unicode MS" pitchFamily="34" charset="-128"/>
                <a:cs typeface="Arial Unicode MS" pitchFamily="34" charset="-128"/>
              </a:rPr>
              <a:t>aucune modification n’est acceptée  </a:t>
            </a:r>
            <a:r>
              <a:rPr lang="fr-FR" altLang="fr-FR" sz="1600" b="1" dirty="0">
                <a:latin typeface="Arial Unicode MS" pitchFamily="34" charset="-128"/>
                <a:ea typeface="Arial Unicode MS" pitchFamily="34" charset="-128"/>
                <a:cs typeface="Arial Unicode MS" pitchFamily="34" charset="-128"/>
              </a:rPr>
              <a:t>sauf si un évènement </a:t>
            </a:r>
            <a:endParaRPr lang="fr-FR" altLang="fr-FR" sz="1600" b="1" dirty="0" smtClean="0">
              <a:latin typeface="Arial Unicode MS" pitchFamily="34" charset="-128"/>
              <a:ea typeface="Arial Unicode MS" pitchFamily="34" charset="-128"/>
              <a:cs typeface="Arial Unicode MS" pitchFamily="34" charset="-128"/>
            </a:endParaRPr>
          </a:p>
          <a:p>
            <a:r>
              <a:rPr lang="fr-FR" altLang="fr-FR" sz="1600" b="1" dirty="0" smtClean="0">
                <a:latin typeface="Arial Unicode MS" pitchFamily="34" charset="-128"/>
                <a:ea typeface="Arial Unicode MS" pitchFamily="34" charset="-128"/>
                <a:cs typeface="Arial Unicode MS" pitchFamily="34" charset="-128"/>
              </a:rPr>
              <a:t>postérieur entraînant  l’acquisition </a:t>
            </a:r>
            <a:r>
              <a:rPr lang="fr-FR" altLang="fr-FR" sz="1600" b="1" dirty="0">
                <a:latin typeface="Arial Unicode MS" pitchFamily="34" charset="-128"/>
                <a:ea typeface="Arial Unicode MS" pitchFamily="34" charset="-128"/>
                <a:cs typeface="Arial Unicode MS" pitchFamily="34" charset="-128"/>
              </a:rPr>
              <a:t>ou la perte de la qualité d’électeur intervient</a:t>
            </a:r>
            <a:r>
              <a:rPr lang="fr-FR" altLang="fr-FR" sz="1600" dirty="0">
                <a:latin typeface="Arial Unicode MS" pitchFamily="34" charset="-128"/>
                <a:ea typeface="Arial Unicode MS" pitchFamily="34" charset="-128"/>
                <a:cs typeface="Arial Unicode MS" pitchFamily="34" charset="-128"/>
              </a:rPr>
              <a:t>. Dans </a:t>
            </a:r>
            <a:r>
              <a:rPr lang="fr-FR" altLang="fr-FR" sz="1600" dirty="0" smtClean="0">
                <a:latin typeface="Arial Unicode MS" pitchFamily="34" charset="-128"/>
                <a:ea typeface="Arial Unicode MS" pitchFamily="34" charset="-128"/>
                <a:cs typeface="Arial Unicode MS" pitchFamily="34" charset="-128"/>
              </a:rPr>
              <a:t>ce</a:t>
            </a:r>
          </a:p>
          <a:p>
            <a:r>
              <a:rPr lang="fr-FR" altLang="fr-FR" sz="1600" dirty="0" smtClean="0">
                <a:latin typeface="Arial Unicode MS" pitchFamily="34" charset="-128"/>
                <a:ea typeface="Arial Unicode MS" pitchFamily="34" charset="-128"/>
                <a:cs typeface="Arial Unicode MS" pitchFamily="34" charset="-128"/>
              </a:rPr>
              <a:t>cas</a:t>
            </a:r>
            <a:r>
              <a:rPr lang="fr-FR" altLang="fr-FR" sz="1600" dirty="0">
                <a:latin typeface="Arial Unicode MS" pitchFamily="34" charset="-128"/>
                <a:ea typeface="Arial Unicode MS" pitchFamily="34" charset="-128"/>
                <a:cs typeface="Arial Unicode MS" pitchFamily="34" charset="-128"/>
              </a:rPr>
              <a:t>, et en </a:t>
            </a:r>
            <a:r>
              <a:rPr lang="fr-FR" altLang="fr-FR" sz="1600" dirty="0" smtClean="0">
                <a:latin typeface="Arial Unicode MS" pitchFamily="34" charset="-128"/>
                <a:ea typeface="Arial Unicode MS" pitchFamily="34" charset="-128"/>
                <a:cs typeface="Arial Unicode MS" pitchFamily="34" charset="-128"/>
              </a:rPr>
              <a:t>situation </a:t>
            </a:r>
            <a:r>
              <a:rPr lang="fr-FR" altLang="fr-FR" sz="1600" dirty="0">
                <a:latin typeface="Arial Unicode MS" pitchFamily="34" charset="-128"/>
                <a:ea typeface="Arial Unicode MS" pitchFamily="34" charset="-128"/>
                <a:cs typeface="Arial Unicode MS" pitchFamily="34" charset="-128"/>
              </a:rPr>
              <a:t>de vote </a:t>
            </a:r>
            <a:r>
              <a:rPr lang="fr-FR" altLang="fr-FR" sz="1600" dirty="0" smtClean="0">
                <a:latin typeface="Arial Unicode MS" pitchFamily="34" charset="-128"/>
                <a:ea typeface="Arial Unicode MS" pitchFamily="34" charset="-128"/>
                <a:cs typeface="Arial Unicode MS" pitchFamily="34" charset="-128"/>
              </a:rPr>
              <a:t>papier</a:t>
            </a:r>
            <a:r>
              <a:rPr lang="fr-FR" altLang="fr-FR" sz="1600" dirty="0">
                <a:latin typeface="Arial Unicode MS" pitchFamily="34" charset="-128"/>
                <a:ea typeface="Arial Unicode MS" pitchFamily="34" charset="-128"/>
                <a:cs typeface="Arial Unicode MS" pitchFamily="34" charset="-128"/>
              </a:rPr>
              <a:t>, modification de la liste électorale </a:t>
            </a:r>
            <a:r>
              <a:rPr lang="fr-FR" altLang="fr-FR" sz="1600" dirty="0" smtClean="0">
                <a:latin typeface="Arial Unicode MS" pitchFamily="34" charset="-128"/>
                <a:ea typeface="Arial Unicode MS" pitchFamily="34" charset="-128"/>
                <a:cs typeface="Arial Unicode MS" pitchFamily="34" charset="-128"/>
              </a:rPr>
              <a:t>est possible au </a:t>
            </a:r>
            <a:r>
              <a:rPr lang="fr-FR" altLang="fr-FR" sz="1600" dirty="0">
                <a:latin typeface="Arial Unicode MS" pitchFamily="34" charset="-128"/>
                <a:ea typeface="Arial Unicode MS" pitchFamily="34" charset="-128"/>
                <a:cs typeface="Arial Unicode MS" pitchFamily="34" charset="-128"/>
              </a:rPr>
              <a:t>plus </a:t>
            </a:r>
            <a:endParaRPr lang="fr-FR" altLang="fr-FR" sz="1600" dirty="0" smtClean="0">
              <a:latin typeface="Arial Unicode MS" pitchFamily="34" charset="-128"/>
              <a:ea typeface="Arial Unicode MS" pitchFamily="34" charset="-128"/>
              <a:cs typeface="Arial Unicode MS" pitchFamily="34" charset="-128"/>
            </a:endParaRPr>
          </a:p>
          <a:p>
            <a:r>
              <a:rPr lang="fr-FR" altLang="fr-FR" sz="1600" dirty="0" smtClean="0">
                <a:latin typeface="Arial Unicode MS" pitchFamily="34" charset="-128"/>
                <a:ea typeface="Arial Unicode MS" pitchFamily="34" charset="-128"/>
                <a:cs typeface="Arial Unicode MS" pitchFamily="34" charset="-128"/>
              </a:rPr>
              <a:t>tard jusqu’à la </a:t>
            </a:r>
            <a:r>
              <a:rPr lang="fr-FR" altLang="fr-FR" sz="1600" b="1" dirty="0">
                <a:latin typeface="Arial Unicode MS" pitchFamily="34" charset="-128"/>
                <a:ea typeface="Arial Unicode MS" pitchFamily="34" charset="-128"/>
                <a:cs typeface="Arial Unicode MS" pitchFamily="34" charset="-128"/>
              </a:rPr>
              <a:t>veille du </a:t>
            </a:r>
            <a:r>
              <a:rPr lang="fr-FR" altLang="fr-FR" sz="1600" b="1" dirty="0" smtClean="0">
                <a:latin typeface="Arial Unicode MS" pitchFamily="34" charset="-128"/>
                <a:ea typeface="Arial Unicode MS" pitchFamily="34" charset="-128"/>
                <a:cs typeface="Arial Unicode MS" pitchFamily="34" charset="-128"/>
              </a:rPr>
              <a:t>scrutin</a:t>
            </a:r>
            <a:r>
              <a:rPr lang="fr-FR" altLang="fr-FR" sz="1600" dirty="0">
                <a:latin typeface="Arial Unicode MS" pitchFamily="34" charset="-128"/>
                <a:ea typeface="Arial Unicode MS" pitchFamily="34" charset="-128"/>
                <a:cs typeface="Arial Unicode MS" pitchFamily="34" charset="-128"/>
              </a:rPr>
              <a:t>. </a:t>
            </a:r>
            <a:endParaRPr lang="fr-FR" altLang="fr-FR" sz="1600" dirty="0" smtClean="0">
              <a:latin typeface="Arial Unicode MS" pitchFamily="34" charset="-128"/>
              <a:ea typeface="Arial Unicode MS" pitchFamily="34" charset="-128"/>
              <a:cs typeface="Arial Unicode MS" pitchFamily="34" charset="-128"/>
            </a:endParaRPr>
          </a:p>
          <a:p>
            <a:r>
              <a:rPr lang="fr-FR" altLang="fr-FR" sz="1600" b="1" dirty="0" smtClean="0">
                <a:latin typeface="Arial Unicode MS" pitchFamily="34" charset="-128"/>
                <a:ea typeface="Arial Unicode MS" pitchFamily="34" charset="-128"/>
                <a:cs typeface="Arial Unicode MS" pitchFamily="34" charset="-128"/>
              </a:rPr>
              <a:t>Pour la FPT et la FPH : </a:t>
            </a:r>
            <a:r>
              <a:rPr lang="fr-FR" altLang="fr-FR" sz="1600" dirty="0" smtClean="0">
                <a:latin typeface="Arial Unicode MS" pitchFamily="34" charset="-128"/>
                <a:ea typeface="Arial Unicode MS" pitchFamily="34" charset="-128"/>
                <a:cs typeface="Arial Unicode MS" pitchFamily="34" charset="-128"/>
              </a:rPr>
              <a:t>L’autorité auprès de laquelle l’instance est instituée établit la liste </a:t>
            </a:r>
          </a:p>
          <a:p>
            <a:r>
              <a:rPr lang="fr-FR" altLang="fr-FR" sz="1600" dirty="0" smtClean="0">
                <a:latin typeface="Arial Unicode MS" pitchFamily="34" charset="-128"/>
                <a:ea typeface="Arial Unicode MS" pitchFamily="34" charset="-128"/>
                <a:cs typeface="Arial Unicode MS" pitchFamily="34" charset="-128"/>
              </a:rPr>
              <a:t>électorale et il existe des délais spécifiques d’affichage et de contrôle de cette liste </a:t>
            </a:r>
            <a:endParaRPr lang="fr-FR" altLang="fr-FR" sz="1600" dirty="0">
              <a:latin typeface="Arial Unicode MS" pitchFamily="34" charset="-128"/>
              <a:ea typeface="Arial Unicode MS" pitchFamily="34" charset="-128"/>
              <a:cs typeface="Arial Unicode MS" pitchFamily="34" charset="-128"/>
            </a:endParaRPr>
          </a:p>
          <a:p>
            <a:pPr marL="0" indent="0">
              <a:lnSpc>
                <a:spcPct val="80000"/>
              </a:lnSpc>
              <a:defRPr/>
            </a:pPr>
            <a:r>
              <a:rPr lang="fr-FR" altLang="fr-FR" sz="1800" dirty="0" smtClean="0">
                <a:latin typeface="Arial Unicode MS" pitchFamily="34" charset="-128"/>
                <a:ea typeface="Arial Unicode MS" pitchFamily="34" charset="-128"/>
                <a:cs typeface="Arial Unicode MS" pitchFamily="34" charset="-128"/>
              </a:rPr>
              <a:t> </a:t>
            </a:r>
            <a:endParaRPr lang="fr-FR" altLang="fr-FR" sz="1800" dirty="0">
              <a:latin typeface="Arial Unicode MS" pitchFamily="34" charset="-128"/>
              <a:ea typeface="Arial Unicode MS" pitchFamily="34" charset="-128"/>
              <a:cs typeface="Arial Unicode MS" pitchFamily="34" charset="-128"/>
            </a:endParaRPr>
          </a:p>
          <a:p>
            <a:pPr marL="0" indent="0">
              <a:lnSpc>
                <a:spcPct val="80000"/>
              </a:lnSpc>
              <a:defRPr/>
            </a:pPr>
            <a:endParaRPr lang="fr-FR" altLang="fr-FR" dirty="0" smtClean="0">
              <a:latin typeface="Arial Unicode MS" pitchFamily="34" charset="-128"/>
              <a:ea typeface="Arial Unicode MS" pitchFamily="34" charset="-128"/>
              <a:cs typeface="Arial Unicode MS" pitchFamily="34" charset="-128"/>
            </a:endParaRPr>
          </a:p>
          <a:p>
            <a:pPr marL="0" indent="0">
              <a:lnSpc>
                <a:spcPct val="80000"/>
              </a:lnSpc>
              <a:defRPr/>
            </a:pPr>
            <a:endParaRPr lang="fr-FR" altLang="fr-FR" dirty="0">
              <a:latin typeface="Arial Unicode MS" pitchFamily="34" charset="-128"/>
              <a:ea typeface="Arial Unicode MS" pitchFamily="34" charset="-128"/>
              <a:cs typeface="Arial Unicode MS" pitchFamily="34" charset="-128"/>
            </a:endParaRPr>
          </a:p>
          <a:p>
            <a:endParaRPr lang="fr-FR" dirty="0"/>
          </a:p>
        </p:txBody>
      </p:sp>
      <p:sp>
        <p:nvSpPr>
          <p:cNvPr id="4" name="Espace réservé du texte 3"/>
          <p:cNvSpPr>
            <a:spLocks noGrp="1"/>
          </p:cNvSpPr>
          <p:nvPr>
            <p:ph type="body" idx="10"/>
          </p:nvPr>
        </p:nvSpPr>
        <p:spPr/>
        <p:txBody>
          <a:bodyPr/>
          <a:lstStyle/>
          <a:p>
            <a:endParaRPr lang="fr-FR"/>
          </a:p>
        </p:txBody>
      </p:sp>
      <p:sp>
        <p:nvSpPr>
          <p:cNvPr id="9" name="Espace réservé du texte 8"/>
          <p:cNvSpPr>
            <a:spLocks noGrp="1"/>
          </p:cNvSpPr>
          <p:nvPr>
            <p:ph type="body" idx="15"/>
          </p:nvPr>
        </p:nvSpPr>
        <p:spPr/>
        <p:txBody>
          <a:bodyPr/>
          <a:lstStyle/>
          <a:p>
            <a:endParaRPr lang="fr-FR" dirty="0"/>
          </a:p>
        </p:txBody>
      </p:sp>
      <p:sp>
        <p:nvSpPr>
          <p:cNvPr id="10" name="Espace réservé du numéro de diapositive 9"/>
          <p:cNvSpPr>
            <a:spLocks noGrp="1"/>
          </p:cNvSpPr>
          <p:nvPr>
            <p:ph type="sldNum" sz="quarter" idx="16"/>
          </p:nvPr>
        </p:nvSpPr>
        <p:spPr/>
        <p:txBody>
          <a:bodyPr/>
          <a:lstStyle/>
          <a:p>
            <a:pPr>
              <a:defRPr/>
            </a:pPr>
            <a:fld id="{A148F07E-8F1C-4B9C-8B65-D9F47AC0A6FD}" type="slidenum">
              <a:rPr lang="fr-FR" altLang="fr-FR" smtClean="0"/>
              <a:pPr>
                <a:defRPr/>
              </a:pPr>
              <a:t>14</a:t>
            </a:fld>
            <a:endParaRPr lang="fr-FR" altLang="fr-FR"/>
          </a:p>
        </p:txBody>
      </p:sp>
    </p:spTree>
    <p:extLst>
      <p:ext uri="{BB962C8B-B14F-4D97-AF65-F5344CB8AC3E}">
        <p14:creationId xmlns:p14="http://schemas.microsoft.com/office/powerpoint/2010/main" xmlns="" val="285515322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Elections professionnelles 2018</a:t>
            </a:r>
            <a:endParaRPr lang="fr-FR" dirty="0"/>
          </a:p>
        </p:txBody>
      </p:sp>
      <p:sp>
        <p:nvSpPr>
          <p:cNvPr id="3" name="Espace réservé du contenu 2"/>
          <p:cNvSpPr>
            <a:spLocks noGrp="1"/>
          </p:cNvSpPr>
          <p:nvPr>
            <p:ph idx="1"/>
          </p:nvPr>
        </p:nvSpPr>
        <p:spPr>
          <a:xfrm>
            <a:off x="457200" y="701336"/>
            <a:ext cx="8229599" cy="5699464"/>
          </a:xfrm>
        </p:spPr>
        <p:txBody>
          <a:bodyPr/>
          <a:lstStyle/>
          <a:p>
            <a:pPr>
              <a:lnSpc>
                <a:spcPct val="80000"/>
              </a:lnSpc>
            </a:pPr>
            <a:r>
              <a:rPr lang="fr-FR" altLang="fr-FR" sz="1600" b="1" dirty="0">
                <a:latin typeface="Arial Unicode MS" pitchFamily="34" charset="-128"/>
                <a:ea typeface="Arial Unicode MS" pitchFamily="34" charset="-128"/>
                <a:cs typeface="Arial Unicode MS" pitchFamily="34" charset="-128"/>
              </a:rPr>
              <a:t>➣ Bureaux et sections de vote </a:t>
            </a:r>
          </a:p>
          <a:p>
            <a:pPr>
              <a:lnSpc>
                <a:spcPct val="80000"/>
              </a:lnSpc>
            </a:pPr>
            <a:endParaRPr lang="fr-FR" altLang="fr-FR" sz="1600" b="1" dirty="0" smtClean="0">
              <a:latin typeface="Arial Unicode MS" pitchFamily="34" charset="-128"/>
              <a:ea typeface="Arial Unicode MS" pitchFamily="34" charset="-128"/>
              <a:cs typeface="Arial Unicode MS" pitchFamily="34" charset="-128"/>
            </a:endParaRPr>
          </a:p>
          <a:p>
            <a:pPr marL="0" indent="0">
              <a:lnSpc>
                <a:spcPct val="80000"/>
              </a:lnSpc>
            </a:pPr>
            <a:r>
              <a:rPr lang="fr-FR" altLang="fr-FR" sz="1600" dirty="0" smtClean="0">
                <a:latin typeface="Arial Unicode MS" pitchFamily="34" charset="-128"/>
                <a:ea typeface="Arial Unicode MS" pitchFamily="34" charset="-128"/>
                <a:cs typeface="Arial Unicode MS" pitchFamily="34" charset="-128"/>
              </a:rPr>
              <a:t>Un </a:t>
            </a:r>
            <a:r>
              <a:rPr lang="fr-FR" altLang="fr-FR" sz="1600" b="1" dirty="0">
                <a:latin typeface="Arial Unicode MS" pitchFamily="34" charset="-128"/>
                <a:ea typeface="Arial Unicode MS" pitchFamily="34" charset="-128"/>
                <a:cs typeface="Arial Unicode MS" pitchFamily="34" charset="-128"/>
              </a:rPr>
              <a:t>bureau de vote</a:t>
            </a:r>
            <a:r>
              <a:rPr lang="fr-FR" altLang="fr-FR" sz="1600" dirty="0">
                <a:latin typeface="Arial Unicode MS" pitchFamily="34" charset="-128"/>
                <a:ea typeface="Arial Unicode MS" pitchFamily="34" charset="-128"/>
                <a:cs typeface="Arial Unicode MS" pitchFamily="34" charset="-128"/>
              </a:rPr>
              <a:t> </a:t>
            </a:r>
            <a:r>
              <a:rPr lang="fr-FR" altLang="fr-FR" sz="1600" b="1" dirty="0">
                <a:latin typeface="Arial Unicode MS" pitchFamily="34" charset="-128"/>
                <a:ea typeface="Arial Unicode MS" pitchFamily="34" charset="-128"/>
                <a:cs typeface="Arial Unicode MS" pitchFamily="34" charset="-128"/>
              </a:rPr>
              <a:t>central</a:t>
            </a:r>
            <a:r>
              <a:rPr lang="fr-FR" altLang="fr-FR" sz="1600" dirty="0">
                <a:latin typeface="Arial Unicode MS" pitchFamily="34" charset="-128"/>
                <a:ea typeface="Arial Unicode MS" pitchFamily="34" charset="-128"/>
                <a:cs typeface="Arial Unicode MS" pitchFamily="34" charset="-128"/>
              </a:rPr>
              <a:t> pour chaque CT ou CAP à instituer. </a:t>
            </a:r>
            <a:r>
              <a:rPr lang="fr-FR" altLang="fr-FR" sz="1600" dirty="0" smtClean="0">
                <a:latin typeface="Arial Unicode MS" pitchFamily="34" charset="-128"/>
                <a:ea typeface="Arial Unicode MS" pitchFamily="34" charset="-128"/>
                <a:cs typeface="Arial Unicode MS" pitchFamily="34" charset="-128"/>
              </a:rPr>
              <a:t>Il dépouille </a:t>
            </a:r>
            <a:r>
              <a:rPr lang="fr-FR" altLang="fr-FR" sz="1600" dirty="0">
                <a:latin typeface="Arial Unicode MS" pitchFamily="34" charset="-128"/>
                <a:ea typeface="Arial Unicode MS" pitchFamily="34" charset="-128"/>
                <a:cs typeface="Arial Unicode MS" pitchFamily="34" charset="-128"/>
              </a:rPr>
              <a:t>et procède à </a:t>
            </a:r>
            <a:endParaRPr lang="fr-FR" altLang="fr-FR" sz="1600" dirty="0" smtClean="0">
              <a:latin typeface="Arial Unicode MS" pitchFamily="34" charset="-128"/>
              <a:ea typeface="Arial Unicode MS" pitchFamily="34" charset="-128"/>
              <a:cs typeface="Arial Unicode MS" pitchFamily="34" charset="-128"/>
            </a:endParaRPr>
          </a:p>
          <a:p>
            <a:pPr marL="0" indent="0">
              <a:lnSpc>
                <a:spcPct val="80000"/>
              </a:lnSpc>
            </a:pPr>
            <a:r>
              <a:rPr lang="fr-FR" altLang="fr-FR" sz="1600" dirty="0" smtClean="0">
                <a:latin typeface="Arial Unicode MS" pitchFamily="34" charset="-128"/>
                <a:ea typeface="Arial Unicode MS" pitchFamily="34" charset="-128"/>
                <a:cs typeface="Arial Unicode MS" pitchFamily="34" charset="-128"/>
              </a:rPr>
              <a:t>la proclamation des </a:t>
            </a:r>
            <a:r>
              <a:rPr lang="fr-FR" altLang="fr-FR" sz="1600" dirty="0">
                <a:latin typeface="Arial Unicode MS" pitchFamily="34" charset="-128"/>
                <a:ea typeface="Arial Unicode MS" pitchFamily="34" charset="-128"/>
                <a:cs typeface="Arial Unicode MS" pitchFamily="34" charset="-128"/>
              </a:rPr>
              <a:t>résultats.</a:t>
            </a:r>
          </a:p>
          <a:p>
            <a:pPr>
              <a:lnSpc>
                <a:spcPct val="80000"/>
              </a:lnSpc>
            </a:pPr>
            <a:r>
              <a:rPr lang="fr-FR" altLang="fr-FR" sz="1600" dirty="0" smtClean="0">
                <a:latin typeface="Arial Unicode MS" pitchFamily="34" charset="-128"/>
                <a:ea typeface="Arial Unicode MS" pitchFamily="34" charset="-128"/>
                <a:cs typeface="Arial Unicode MS" pitchFamily="34" charset="-128"/>
              </a:rPr>
              <a:t>- En </a:t>
            </a:r>
            <a:r>
              <a:rPr lang="fr-FR" altLang="fr-FR" sz="1600" dirty="0">
                <a:latin typeface="Arial Unicode MS" pitchFamily="34" charset="-128"/>
                <a:ea typeface="Arial Unicode MS" pitchFamily="34" charset="-128"/>
                <a:cs typeface="Arial Unicode MS" pitchFamily="34" charset="-128"/>
              </a:rPr>
              <a:t>fonction du </a:t>
            </a:r>
            <a:r>
              <a:rPr lang="fr-FR" altLang="fr-FR" sz="1600" b="1" dirty="0">
                <a:latin typeface="Arial Unicode MS" pitchFamily="34" charset="-128"/>
                <a:ea typeface="Arial Unicode MS" pitchFamily="34" charset="-128"/>
                <a:cs typeface="Arial Unicode MS" pitchFamily="34" charset="-128"/>
              </a:rPr>
              <a:t>nombre d’électeurs et de la diversité des lieux d’exercice</a:t>
            </a:r>
            <a:r>
              <a:rPr lang="fr-FR" altLang="fr-FR" sz="1600" dirty="0">
                <a:latin typeface="Arial Unicode MS" pitchFamily="34" charset="-128"/>
                <a:ea typeface="Arial Unicode MS" pitchFamily="34" charset="-128"/>
                <a:cs typeface="Arial Unicode MS" pitchFamily="34" charset="-128"/>
              </a:rPr>
              <a:t> de </a:t>
            </a:r>
            <a:r>
              <a:rPr lang="fr-FR" altLang="fr-FR" sz="1600" dirty="0" smtClean="0">
                <a:latin typeface="Arial Unicode MS" pitchFamily="34" charset="-128"/>
                <a:ea typeface="Arial Unicode MS" pitchFamily="34" charset="-128"/>
                <a:cs typeface="Arial Unicode MS" pitchFamily="34" charset="-128"/>
              </a:rPr>
              <a:t>leurs </a:t>
            </a:r>
          </a:p>
          <a:p>
            <a:pPr>
              <a:lnSpc>
                <a:spcPct val="80000"/>
              </a:lnSpc>
            </a:pPr>
            <a:r>
              <a:rPr lang="fr-FR" altLang="fr-FR" sz="1600" dirty="0" smtClean="0">
                <a:latin typeface="Arial Unicode MS" pitchFamily="34" charset="-128"/>
                <a:ea typeface="Arial Unicode MS" pitchFamily="34" charset="-128"/>
                <a:cs typeface="Arial Unicode MS" pitchFamily="34" charset="-128"/>
              </a:rPr>
              <a:t>fonctions, </a:t>
            </a:r>
            <a:r>
              <a:rPr lang="fr-FR" altLang="fr-FR" sz="1600" dirty="0">
                <a:latin typeface="Arial Unicode MS" pitchFamily="34" charset="-128"/>
                <a:ea typeface="Arial Unicode MS" pitchFamily="34" charset="-128"/>
                <a:cs typeface="Arial Unicode MS" pitchFamily="34" charset="-128"/>
              </a:rPr>
              <a:t>des </a:t>
            </a:r>
            <a:r>
              <a:rPr lang="fr-FR" altLang="fr-FR" sz="1600" b="1" dirty="0" smtClean="0">
                <a:latin typeface="Arial Unicode MS" pitchFamily="34" charset="-128"/>
                <a:ea typeface="Arial Unicode MS" pitchFamily="34" charset="-128"/>
                <a:cs typeface="Arial Unicode MS" pitchFamily="34" charset="-128"/>
              </a:rPr>
              <a:t>bureaux </a:t>
            </a:r>
            <a:r>
              <a:rPr lang="fr-FR" altLang="fr-FR" sz="1600" b="1" dirty="0">
                <a:latin typeface="Arial Unicode MS" pitchFamily="34" charset="-128"/>
                <a:ea typeface="Arial Unicode MS" pitchFamily="34" charset="-128"/>
                <a:cs typeface="Arial Unicode MS" pitchFamily="34" charset="-128"/>
              </a:rPr>
              <a:t>de vote</a:t>
            </a:r>
            <a:r>
              <a:rPr lang="fr-FR" altLang="fr-FR" sz="1600" dirty="0">
                <a:latin typeface="Arial Unicode MS" pitchFamily="34" charset="-128"/>
                <a:ea typeface="Arial Unicode MS" pitchFamily="34" charset="-128"/>
                <a:cs typeface="Arial Unicode MS" pitchFamily="34" charset="-128"/>
              </a:rPr>
              <a:t> </a:t>
            </a:r>
            <a:r>
              <a:rPr lang="fr-FR" altLang="fr-FR" sz="1600" b="1" dirty="0">
                <a:latin typeface="Arial Unicode MS" pitchFamily="34" charset="-128"/>
                <a:ea typeface="Arial Unicode MS" pitchFamily="34" charset="-128"/>
                <a:cs typeface="Arial Unicode MS" pitchFamily="34" charset="-128"/>
              </a:rPr>
              <a:t>spéciaux</a:t>
            </a:r>
            <a:r>
              <a:rPr lang="fr-FR" altLang="fr-FR" sz="1600" dirty="0">
                <a:latin typeface="Arial Unicode MS" pitchFamily="34" charset="-128"/>
                <a:ea typeface="Arial Unicode MS" pitchFamily="34" charset="-128"/>
                <a:cs typeface="Arial Unicode MS" pitchFamily="34" charset="-128"/>
              </a:rPr>
              <a:t> peuvent être créés qui dépouillent et </a:t>
            </a:r>
            <a:endParaRPr lang="fr-FR" altLang="fr-FR" sz="1600" dirty="0" smtClean="0">
              <a:latin typeface="Arial Unicode MS" pitchFamily="34" charset="-128"/>
              <a:ea typeface="Arial Unicode MS" pitchFamily="34" charset="-128"/>
              <a:cs typeface="Arial Unicode MS" pitchFamily="34" charset="-128"/>
            </a:endParaRPr>
          </a:p>
          <a:p>
            <a:pPr>
              <a:lnSpc>
                <a:spcPct val="80000"/>
              </a:lnSpc>
            </a:pPr>
            <a:r>
              <a:rPr lang="fr-FR" altLang="fr-FR" sz="1600" dirty="0" smtClean="0">
                <a:latin typeface="Arial Unicode MS" pitchFamily="34" charset="-128"/>
                <a:ea typeface="Arial Unicode MS" pitchFamily="34" charset="-128"/>
                <a:cs typeface="Arial Unicode MS" pitchFamily="34" charset="-128"/>
              </a:rPr>
              <a:t>transmettent </a:t>
            </a:r>
            <a:r>
              <a:rPr lang="fr-FR" altLang="fr-FR" sz="1600" dirty="0">
                <a:latin typeface="Arial Unicode MS" pitchFamily="34" charset="-128"/>
                <a:ea typeface="Arial Unicode MS" pitchFamily="34" charset="-128"/>
                <a:cs typeface="Arial Unicode MS" pitchFamily="34" charset="-128"/>
              </a:rPr>
              <a:t>le PV de dépouillement </a:t>
            </a:r>
            <a:r>
              <a:rPr lang="fr-FR" altLang="fr-FR" sz="1600" dirty="0" smtClean="0">
                <a:latin typeface="Arial Unicode MS" pitchFamily="34" charset="-128"/>
                <a:ea typeface="Arial Unicode MS" pitchFamily="34" charset="-128"/>
                <a:cs typeface="Arial Unicode MS" pitchFamily="34" charset="-128"/>
              </a:rPr>
              <a:t>au </a:t>
            </a:r>
            <a:r>
              <a:rPr lang="fr-FR" altLang="fr-FR" sz="1600" dirty="0">
                <a:latin typeface="Arial Unicode MS" pitchFamily="34" charset="-128"/>
                <a:ea typeface="Arial Unicode MS" pitchFamily="34" charset="-128"/>
                <a:cs typeface="Arial Unicode MS" pitchFamily="34" charset="-128"/>
              </a:rPr>
              <a:t>bureau de vote central. </a:t>
            </a:r>
            <a:endParaRPr lang="fr-FR" altLang="fr-FR" sz="1600" dirty="0" smtClean="0">
              <a:latin typeface="Arial Unicode MS" pitchFamily="34" charset="-128"/>
              <a:ea typeface="Arial Unicode MS" pitchFamily="34" charset="-128"/>
              <a:cs typeface="Arial Unicode MS" pitchFamily="34" charset="-128"/>
            </a:endParaRPr>
          </a:p>
          <a:p>
            <a:pPr>
              <a:lnSpc>
                <a:spcPct val="80000"/>
              </a:lnSpc>
            </a:pPr>
            <a:r>
              <a:rPr lang="fr-FR" altLang="fr-FR" sz="1600" dirty="0" smtClean="0">
                <a:latin typeface="Arial Unicode MS" pitchFamily="34" charset="-128"/>
                <a:ea typeface="Arial Unicode MS" pitchFamily="34" charset="-128"/>
                <a:cs typeface="Arial Unicode MS" pitchFamily="34" charset="-128"/>
              </a:rPr>
              <a:t>La </a:t>
            </a:r>
            <a:r>
              <a:rPr lang="fr-FR" altLang="fr-FR" sz="1600" dirty="0">
                <a:latin typeface="Arial Unicode MS" pitchFamily="34" charset="-128"/>
                <a:ea typeface="Arial Unicode MS" pitchFamily="34" charset="-128"/>
                <a:cs typeface="Arial Unicode MS" pitchFamily="34" charset="-128"/>
              </a:rPr>
              <a:t>création de tels bureaux ne doit pas se heurter à d’importantes difficultés </a:t>
            </a:r>
            <a:r>
              <a:rPr lang="fr-FR" altLang="fr-FR" sz="1600" dirty="0" smtClean="0">
                <a:latin typeface="Arial Unicode MS" pitchFamily="34" charset="-128"/>
                <a:ea typeface="Arial Unicode MS" pitchFamily="34" charset="-128"/>
                <a:cs typeface="Arial Unicode MS" pitchFamily="34" charset="-128"/>
              </a:rPr>
              <a:t>matérielles</a:t>
            </a:r>
          </a:p>
          <a:p>
            <a:pPr>
              <a:lnSpc>
                <a:spcPct val="80000"/>
              </a:lnSpc>
            </a:pPr>
            <a:r>
              <a:rPr lang="fr-FR" altLang="fr-FR" sz="1600" dirty="0" smtClean="0">
                <a:latin typeface="Arial Unicode MS" pitchFamily="34" charset="-128"/>
                <a:ea typeface="Arial Unicode MS" pitchFamily="34" charset="-128"/>
                <a:cs typeface="Arial Unicode MS" pitchFamily="34" charset="-128"/>
              </a:rPr>
              <a:t>ou </a:t>
            </a:r>
            <a:r>
              <a:rPr lang="fr-FR" altLang="fr-FR" sz="1600" dirty="0">
                <a:latin typeface="Arial Unicode MS" pitchFamily="34" charset="-128"/>
                <a:ea typeface="Arial Unicode MS" pitchFamily="34" charset="-128"/>
                <a:cs typeface="Arial Unicode MS" pitchFamily="34" charset="-128"/>
              </a:rPr>
              <a:t>porter </a:t>
            </a:r>
            <a:r>
              <a:rPr lang="fr-FR" altLang="fr-FR" sz="1600" dirty="0" smtClean="0">
                <a:latin typeface="Arial Unicode MS" pitchFamily="34" charset="-128"/>
                <a:ea typeface="Arial Unicode MS" pitchFamily="34" charset="-128"/>
                <a:cs typeface="Arial Unicode MS" pitchFamily="34" charset="-128"/>
              </a:rPr>
              <a:t>atteinte </a:t>
            </a:r>
            <a:r>
              <a:rPr lang="fr-FR" altLang="fr-FR" sz="1600" dirty="0">
                <a:latin typeface="Arial Unicode MS" pitchFamily="34" charset="-128"/>
                <a:ea typeface="Arial Unicode MS" pitchFamily="34" charset="-128"/>
                <a:cs typeface="Arial Unicode MS" pitchFamily="34" charset="-128"/>
              </a:rPr>
              <a:t>au secret du vote en cas de faibles effectifs. Ils sont institués par </a:t>
            </a:r>
            <a:r>
              <a:rPr lang="fr-FR" altLang="fr-FR" sz="1600" dirty="0" smtClean="0">
                <a:latin typeface="Arial Unicode MS" pitchFamily="34" charset="-128"/>
                <a:ea typeface="Arial Unicode MS" pitchFamily="34" charset="-128"/>
                <a:cs typeface="Arial Unicode MS" pitchFamily="34" charset="-128"/>
              </a:rPr>
              <a:t>arrêté </a:t>
            </a:r>
          </a:p>
          <a:p>
            <a:pPr>
              <a:lnSpc>
                <a:spcPct val="80000"/>
              </a:lnSpc>
            </a:pPr>
            <a:r>
              <a:rPr lang="fr-FR" altLang="fr-FR" sz="1600" dirty="0" smtClean="0">
                <a:latin typeface="Arial Unicode MS" pitchFamily="34" charset="-128"/>
                <a:ea typeface="Arial Unicode MS" pitchFamily="34" charset="-128"/>
                <a:cs typeface="Arial Unicode MS" pitchFamily="34" charset="-128"/>
              </a:rPr>
              <a:t>ou </a:t>
            </a:r>
            <a:r>
              <a:rPr lang="fr-FR" altLang="fr-FR" sz="1600" dirty="0">
                <a:latin typeface="Arial Unicode MS" pitchFamily="34" charset="-128"/>
                <a:ea typeface="Arial Unicode MS" pitchFamily="34" charset="-128"/>
                <a:cs typeface="Arial Unicode MS" pitchFamily="34" charset="-128"/>
              </a:rPr>
              <a:t>décision </a:t>
            </a:r>
            <a:r>
              <a:rPr lang="fr-FR" altLang="fr-FR" sz="1600" dirty="0" smtClean="0">
                <a:latin typeface="Arial Unicode MS" pitchFamily="34" charset="-128"/>
                <a:ea typeface="Arial Unicode MS" pitchFamily="34" charset="-128"/>
                <a:cs typeface="Arial Unicode MS" pitchFamily="34" charset="-128"/>
              </a:rPr>
              <a:t>de l’autorité </a:t>
            </a:r>
            <a:r>
              <a:rPr lang="fr-FR" altLang="fr-FR" sz="1600" dirty="0">
                <a:latin typeface="Arial Unicode MS" pitchFamily="34" charset="-128"/>
                <a:ea typeface="Arial Unicode MS" pitchFamily="34" charset="-128"/>
                <a:cs typeface="Arial Unicode MS" pitchFamily="34" charset="-128"/>
              </a:rPr>
              <a:t>auprès de laquelle le CT est créé.</a:t>
            </a:r>
          </a:p>
          <a:p>
            <a:pPr>
              <a:lnSpc>
                <a:spcPct val="80000"/>
              </a:lnSpc>
            </a:pPr>
            <a:r>
              <a:rPr lang="fr-FR" altLang="fr-FR" sz="1600" dirty="0" smtClean="0">
                <a:latin typeface="Arial Unicode MS" pitchFamily="34" charset="-128"/>
                <a:ea typeface="Arial Unicode MS" pitchFamily="34" charset="-128"/>
                <a:cs typeface="Arial Unicode MS" pitchFamily="34" charset="-128"/>
              </a:rPr>
              <a:t>- En </a:t>
            </a:r>
            <a:r>
              <a:rPr lang="fr-FR" altLang="fr-FR" sz="1600" dirty="0">
                <a:latin typeface="Arial Unicode MS" pitchFamily="34" charset="-128"/>
                <a:ea typeface="Arial Unicode MS" pitchFamily="34" charset="-128"/>
                <a:cs typeface="Arial Unicode MS" pitchFamily="34" charset="-128"/>
              </a:rPr>
              <a:t>fonction des besoins et pour faciliter le vote à l’urne, des </a:t>
            </a:r>
            <a:r>
              <a:rPr lang="fr-FR" altLang="fr-FR" sz="1600" b="1" dirty="0">
                <a:latin typeface="Arial Unicode MS" pitchFamily="34" charset="-128"/>
                <a:ea typeface="Arial Unicode MS" pitchFamily="34" charset="-128"/>
                <a:cs typeface="Arial Unicode MS" pitchFamily="34" charset="-128"/>
              </a:rPr>
              <a:t>sections de vote</a:t>
            </a:r>
            <a:r>
              <a:rPr lang="fr-FR" altLang="fr-FR" sz="1600" dirty="0">
                <a:latin typeface="Arial Unicode MS" pitchFamily="34" charset="-128"/>
                <a:ea typeface="Arial Unicode MS" pitchFamily="34" charset="-128"/>
                <a:cs typeface="Arial Unicode MS" pitchFamily="34" charset="-128"/>
              </a:rPr>
              <a:t> peuvent </a:t>
            </a:r>
            <a:endParaRPr lang="fr-FR" altLang="fr-FR" sz="1600" dirty="0" smtClean="0">
              <a:latin typeface="Arial Unicode MS" pitchFamily="34" charset="-128"/>
              <a:ea typeface="Arial Unicode MS" pitchFamily="34" charset="-128"/>
              <a:cs typeface="Arial Unicode MS" pitchFamily="34" charset="-128"/>
            </a:endParaRPr>
          </a:p>
          <a:p>
            <a:pPr>
              <a:lnSpc>
                <a:spcPct val="80000"/>
              </a:lnSpc>
            </a:pPr>
            <a:r>
              <a:rPr lang="fr-FR" altLang="fr-FR" sz="1600" dirty="0" smtClean="0">
                <a:latin typeface="Arial Unicode MS" pitchFamily="34" charset="-128"/>
                <a:ea typeface="Arial Unicode MS" pitchFamily="34" charset="-128"/>
                <a:cs typeface="Arial Unicode MS" pitchFamily="34" charset="-128"/>
              </a:rPr>
              <a:t>être </a:t>
            </a:r>
            <a:r>
              <a:rPr lang="fr-FR" altLang="fr-FR" sz="1600" dirty="0">
                <a:latin typeface="Arial Unicode MS" pitchFamily="34" charset="-128"/>
                <a:ea typeface="Arial Unicode MS" pitchFamily="34" charset="-128"/>
                <a:cs typeface="Arial Unicode MS" pitchFamily="34" charset="-128"/>
              </a:rPr>
              <a:t>créées qui </a:t>
            </a:r>
            <a:r>
              <a:rPr lang="fr-FR" altLang="fr-FR" sz="1600" dirty="0" smtClean="0">
                <a:latin typeface="Arial Unicode MS" pitchFamily="34" charset="-128"/>
                <a:ea typeface="Arial Unicode MS" pitchFamily="34" charset="-128"/>
                <a:cs typeface="Arial Unicode MS" pitchFamily="34" charset="-128"/>
              </a:rPr>
              <a:t>recueillent </a:t>
            </a:r>
            <a:r>
              <a:rPr lang="fr-FR" altLang="fr-FR" sz="1600" dirty="0">
                <a:latin typeface="Arial Unicode MS" pitchFamily="34" charset="-128"/>
                <a:ea typeface="Arial Unicode MS" pitchFamily="34" charset="-128"/>
                <a:cs typeface="Arial Unicode MS" pitchFamily="34" charset="-128"/>
              </a:rPr>
              <a:t>les votes et établissent un PV de recensement que le chef </a:t>
            </a:r>
            <a:r>
              <a:rPr lang="fr-FR" altLang="fr-FR" sz="1600" dirty="0" smtClean="0">
                <a:latin typeface="Arial Unicode MS" pitchFamily="34" charset="-128"/>
                <a:ea typeface="Arial Unicode MS" pitchFamily="34" charset="-128"/>
                <a:cs typeface="Arial Unicode MS" pitchFamily="34" charset="-128"/>
              </a:rPr>
              <a:t>de </a:t>
            </a:r>
          </a:p>
          <a:p>
            <a:pPr>
              <a:lnSpc>
                <a:spcPct val="80000"/>
              </a:lnSpc>
            </a:pPr>
            <a:r>
              <a:rPr lang="fr-FR" altLang="fr-FR" sz="1600" dirty="0" smtClean="0">
                <a:latin typeface="Arial Unicode MS" pitchFamily="34" charset="-128"/>
                <a:ea typeface="Arial Unicode MS" pitchFamily="34" charset="-128"/>
                <a:cs typeface="Arial Unicode MS" pitchFamily="34" charset="-128"/>
              </a:rPr>
              <a:t>service </a:t>
            </a:r>
            <a:r>
              <a:rPr lang="fr-FR" altLang="fr-FR" sz="1600" dirty="0">
                <a:latin typeface="Arial Unicode MS" pitchFamily="34" charset="-128"/>
                <a:ea typeface="Arial Unicode MS" pitchFamily="34" charset="-128"/>
                <a:cs typeface="Arial Unicode MS" pitchFamily="34" charset="-128"/>
              </a:rPr>
              <a:t>transmet, sous pli </a:t>
            </a:r>
            <a:r>
              <a:rPr lang="fr-FR" altLang="fr-FR" sz="1600" dirty="0" smtClean="0">
                <a:latin typeface="Arial Unicode MS" pitchFamily="34" charset="-128"/>
                <a:ea typeface="Arial Unicode MS" pitchFamily="34" charset="-128"/>
                <a:cs typeface="Arial Unicode MS" pitchFamily="34" charset="-128"/>
              </a:rPr>
              <a:t>cacheté</a:t>
            </a:r>
            <a:r>
              <a:rPr lang="fr-FR" altLang="fr-FR" sz="1600" dirty="0">
                <a:latin typeface="Arial Unicode MS" pitchFamily="34" charset="-128"/>
                <a:ea typeface="Arial Unicode MS" pitchFamily="34" charset="-128"/>
                <a:cs typeface="Arial Unicode MS" pitchFamily="34" charset="-128"/>
              </a:rPr>
              <a:t>, pour dépouillement soit au bureau de vote spécial </a:t>
            </a:r>
            <a:r>
              <a:rPr lang="fr-FR" altLang="fr-FR" sz="1600" dirty="0" smtClean="0">
                <a:latin typeface="Arial Unicode MS" pitchFamily="34" charset="-128"/>
                <a:ea typeface="Arial Unicode MS" pitchFamily="34" charset="-128"/>
                <a:cs typeface="Arial Unicode MS" pitchFamily="34" charset="-128"/>
              </a:rPr>
              <a:t>soit</a:t>
            </a:r>
          </a:p>
          <a:p>
            <a:pPr>
              <a:lnSpc>
                <a:spcPct val="80000"/>
              </a:lnSpc>
            </a:pPr>
            <a:r>
              <a:rPr lang="fr-FR" altLang="fr-FR" sz="1600" dirty="0" smtClean="0">
                <a:latin typeface="Arial Unicode MS" pitchFamily="34" charset="-128"/>
                <a:ea typeface="Arial Unicode MS" pitchFamily="34" charset="-128"/>
                <a:cs typeface="Arial Unicode MS" pitchFamily="34" charset="-128"/>
              </a:rPr>
              <a:t>au </a:t>
            </a:r>
            <a:r>
              <a:rPr lang="fr-FR" altLang="fr-FR" sz="1600" dirty="0">
                <a:latin typeface="Arial Unicode MS" pitchFamily="34" charset="-128"/>
                <a:ea typeface="Arial Unicode MS" pitchFamily="34" charset="-128"/>
                <a:cs typeface="Arial Unicode MS" pitchFamily="34" charset="-128"/>
              </a:rPr>
              <a:t>bureau de vote central. </a:t>
            </a:r>
          </a:p>
          <a:p>
            <a:pPr>
              <a:lnSpc>
                <a:spcPct val="80000"/>
              </a:lnSpc>
            </a:pPr>
            <a:endParaRPr lang="fr-FR" altLang="fr-FR" sz="1400" b="1" dirty="0" smtClean="0">
              <a:latin typeface="Arial Unicode MS" pitchFamily="34" charset="-128"/>
              <a:ea typeface="Arial Unicode MS" pitchFamily="34" charset="-128"/>
              <a:cs typeface="Arial Unicode MS" pitchFamily="34" charset="-128"/>
            </a:endParaRPr>
          </a:p>
          <a:p>
            <a:pPr>
              <a:lnSpc>
                <a:spcPct val="80000"/>
              </a:lnSpc>
            </a:pPr>
            <a:r>
              <a:rPr lang="fr-FR" altLang="fr-FR" sz="1600" b="1" dirty="0" smtClean="0">
                <a:latin typeface="Arial Unicode MS" pitchFamily="34" charset="-128"/>
                <a:ea typeface="Arial Unicode MS" pitchFamily="34" charset="-128"/>
                <a:cs typeface="Arial Unicode MS" pitchFamily="34" charset="-128"/>
              </a:rPr>
              <a:t>N.B </a:t>
            </a:r>
            <a:r>
              <a:rPr lang="fr-FR" altLang="fr-FR" sz="1600" b="1" dirty="0">
                <a:latin typeface="Arial Unicode MS" pitchFamily="34" charset="-128"/>
                <a:ea typeface="Arial Unicode MS" pitchFamily="34" charset="-128"/>
                <a:cs typeface="Arial Unicode MS" pitchFamily="34" charset="-128"/>
              </a:rPr>
              <a:t>:</a:t>
            </a:r>
            <a:r>
              <a:rPr lang="fr-FR" altLang="fr-FR" sz="1600" dirty="0">
                <a:latin typeface="Arial Unicode MS" pitchFamily="34" charset="-128"/>
                <a:ea typeface="Arial Unicode MS" pitchFamily="34" charset="-128"/>
                <a:cs typeface="Arial Unicode MS" pitchFamily="34" charset="-128"/>
              </a:rPr>
              <a:t> </a:t>
            </a:r>
            <a:r>
              <a:rPr lang="fr-FR" altLang="fr-FR" sz="1600" dirty="0" smtClean="0">
                <a:latin typeface="Arial Unicode MS" pitchFamily="34" charset="-128"/>
                <a:ea typeface="Arial Unicode MS" pitchFamily="34" charset="-128"/>
                <a:cs typeface="Arial Unicode MS" pitchFamily="34" charset="-128"/>
              </a:rPr>
              <a:t>Pour la FPE, en </a:t>
            </a:r>
            <a:r>
              <a:rPr lang="fr-FR" altLang="fr-FR" sz="1600" dirty="0">
                <a:latin typeface="Arial Unicode MS" pitchFamily="34" charset="-128"/>
                <a:ea typeface="Arial Unicode MS" pitchFamily="34" charset="-128"/>
                <a:cs typeface="Arial Unicode MS" pitchFamily="34" charset="-128"/>
              </a:rPr>
              <a:t>cas de composition d’un </a:t>
            </a:r>
            <a:r>
              <a:rPr lang="fr-FR" altLang="fr-FR" sz="1600" b="1" dirty="0">
                <a:latin typeface="Arial Unicode MS" pitchFamily="34" charset="-128"/>
                <a:ea typeface="Arial Unicode MS" pitchFamily="34" charset="-128"/>
                <a:cs typeface="Arial Unicode MS" pitchFamily="34" charset="-128"/>
              </a:rPr>
              <a:t>CT facultatif à partir des résultats d’un </a:t>
            </a:r>
            <a:r>
              <a:rPr lang="fr-FR" altLang="fr-FR" sz="1600" b="1" dirty="0" smtClean="0">
                <a:latin typeface="Arial Unicode MS" pitchFamily="34" charset="-128"/>
                <a:ea typeface="Arial Unicode MS" pitchFamily="34" charset="-128"/>
                <a:cs typeface="Arial Unicode MS" pitchFamily="34" charset="-128"/>
              </a:rPr>
              <a:t>CT</a:t>
            </a:r>
          </a:p>
          <a:p>
            <a:pPr>
              <a:lnSpc>
                <a:spcPct val="80000"/>
              </a:lnSpc>
            </a:pPr>
            <a:r>
              <a:rPr lang="fr-FR" altLang="fr-FR" sz="1600" b="1" dirty="0" smtClean="0">
                <a:latin typeface="Arial Unicode MS" pitchFamily="34" charset="-128"/>
                <a:ea typeface="Arial Unicode MS" pitchFamily="34" charset="-128"/>
                <a:cs typeface="Arial Unicode MS" pitchFamily="34" charset="-128"/>
              </a:rPr>
              <a:t>obligatoire</a:t>
            </a:r>
            <a:r>
              <a:rPr lang="fr-FR" altLang="fr-FR" sz="1600" dirty="0" smtClean="0">
                <a:latin typeface="Arial Unicode MS" pitchFamily="34" charset="-128"/>
                <a:ea typeface="Arial Unicode MS" pitchFamily="34" charset="-128"/>
                <a:cs typeface="Arial Unicode MS" pitchFamily="34" charset="-128"/>
              </a:rPr>
              <a:t> de </a:t>
            </a:r>
            <a:r>
              <a:rPr lang="fr-FR" altLang="fr-FR" sz="1600" dirty="0">
                <a:latin typeface="Arial Unicode MS" pitchFamily="34" charset="-128"/>
                <a:ea typeface="Arial Unicode MS" pitchFamily="34" charset="-128"/>
                <a:cs typeface="Arial Unicode MS" pitchFamily="34" charset="-128"/>
              </a:rPr>
              <a:t>périmètre </a:t>
            </a:r>
            <a:r>
              <a:rPr lang="fr-FR" altLang="fr-FR" sz="1600" dirty="0" smtClean="0">
                <a:latin typeface="Arial Unicode MS" pitchFamily="34" charset="-128"/>
                <a:ea typeface="Arial Unicode MS" pitchFamily="34" charset="-128"/>
                <a:cs typeface="Arial Unicode MS" pitchFamily="34" charset="-128"/>
              </a:rPr>
              <a:t>plus </a:t>
            </a:r>
            <a:r>
              <a:rPr lang="fr-FR" altLang="fr-FR" sz="1600" dirty="0">
                <a:latin typeface="Arial Unicode MS" pitchFamily="34" charset="-128"/>
                <a:ea typeface="Arial Unicode MS" pitchFamily="34" charset="-128"/>
                <a:cs typeface="Arial Unicode MS" pitchFamily="34" charset="-128"/>
              </a:rPr>
              <a:t>large, il convient d’organiser en conséquence les bureaux </a:t>
            </a:r>
            <a:endParaRPr lang="fr-FR" altLang="fr-FR" sz="1600" dirty="0" smtClean="0">
              <a:latin typeface="Arial Unicode MS" pitchFamily="34" charset="-128"/>
              <a:ea typeface="Arial Unicode MS" pitchFamily="34" charset="-128"/>
              <a:cs typeface="Arial Unicode MS" pitchFamily="34" charset="-128"/>
            </a:endParaRPr>
          </a:p>
          <a:p>
            <a:pPr>
              <a:lnSpc>
                <a:spcPct val="80000"/>
              </a:lnSpc>
            </a:pPr>
            <a:r>
              <a:rPr lang="fr-FR" altLang="fr-FR" sz="1600" dirty="0" smtClean="0">
                <a:latin typeface="Arial Unicode MS" pitchFamily="34" charset="-128"/>
                <a:ea typeface="Arial Unicode MS" pitchFamily="34" charset="-128"/>
                <a:cs typeface="Arial Unicode MS" pitchFamily="34" charset="-128"/>
              </a:rPr>
              <a:t>de </a:t>
            </a:r>
            <a:r>
              <a:rPr lang="fr-FR" altLang="fr-FR" sz="1600" dirty="0">
                <a:latin typeface="Arial Unicode MS" pitchFamily="34" charset="-128"/>
                <a:ea typeface="Arial Unicode MS" pitchFamily="34" charset="-128"/>
                <a:cs typeface="Arial Unicode MS" pitchFamily="34" charset="-128"/>
              </a:rPr>
              <a:t>vote et </a:t>
            </a:r>
            <a:r>
              <a:rPr lang="fr-FR" altLang="fr-FR" sz="1600" dirty="0" smtClean="0">
                <a:latin typeface="Arial Unicode MS" pitchFamily="34" charset="-128"/>
                <a:ea typeface="Arial Unicode MS" pitchFamily="34" charset="-128"/>
                <a:cs typeface="Arial Unicode MS" pitchFamily="34" charset="-128"/>
              </a:rPr>
              <a:t>les </a:t>
            </a:r>
            <a:r>
              <a:rPr lang="fr-FR" altLang="fr-FR" sz="1600" dirty="0">
                <a:latin typeface="Arial Unicode MS" pitchFamily="34" charset="-128"/>
                <a:ea typeface="Arial Unicode MS" pitchFamily="34" charset="-128"/>
                <a:cs typeface="Arial Unicode MS" pitchFamily="34" charset="-128"/>
              </a:rPr>
              <a:t>opérations de </a:t>
            </a:r>
            <a:r>
              <a:rPr lang="fr-FR" altLang="fr-FR" sz="1600" dirty="0" smtClean="0">
                <a:latin typeface="Arial Unicode MS" pitchFamily="34" charset="-128"/>
                <a:ea typeface="Arial Unicode MS" pitchFamily="34" charset="-128"/>
                <a:cs typeface="Arial Unicode MS" pitchFamily="34" charset="-128"/>
              </a:rPr>
              <a:t>dépouillement </a:t>
            </a:r>
            <a:r>
              <a:rPr lang="fr-FR" altLang="fr-FR" sz="1600" dirty="0">
                <a:latin typeface="Arial Unicode MS" pitchFamily="34" charset="-128"/>
                <a:ea typeface="Arial Unicode MS" pitchFamily="34" charset="-128"/>
                <a:cs typeface="Arial Unicode MS" pitchFamily="34" charset="-128"/>
              </a:rPr>
              <a:t>:</a:t>
            </a:r>
          </a:p>
          <a:p>
            <a:pPr>
              <a:lnSpc>
                <a:spcPct val="80000"/>
              </a:lnSpc>
            </a:pPr>
            <a:r>
              <a:rPr lang="en-US" altLang="fr-FR" sz="1600" dirty="0" smtClean="0">
                <a:latin typeface="Arial Unicode MS" pitchFamily="34" charset="-128"/>
                <a:ea typeface="Arial Unicode MS" pitchFamily="34" charset="-128"/>
                <a:cs typeface="Arial Unicode MS" pitchFamily="34" charset="-128"/>
              </a:rPr>
              <a:t>.</a:t>
            </a:r>
            <a:r>
              <a:rPr lang="fr-FR" altLang="fr-FR" sz="1600" dirty="0" smtClean="0">
                <a:latin typeface="Arial Unicode MS" pitchFamily="34" charset="-128"/>
                <a:ea typeface="Arial Unicode MS" pitchFamily="34" charset="-128"/>
                <a:cs typeface="Arial Unicode MS" pitchFamily="34" charset="-128"/>
              </a:rPr>
              <a:t> </a:t>
            </a:r>
            <a:r>
              <a:rPr lang="fr-FR" altLang="fr-FR" sz="1600" dirty="0">
                <a:latin typeface="Arial Unicode MS" pitchFamily="34" charset="-128"/>
                <a:ea typeface="Arial Unicode MS" pitchFamily="34" charset="-128"/>
                <a:cs typeface="Arial Unicode MS" pitchFamily="34" charset="-128"/>
              </a:rPr>
              <a:t>soit recueil des bulletins et dépouillement dans le bureau de vote central (ou spécial) </a:t>
            </a:r>
            <a:r>
              <a:rPr lang="fr-FR" altLang="fr-FR" sz="1600" dirty="0" smtClean="0">
                <a:latin typeface="Arial Unicode MS" pitchFamily="34" charset="-128"/>
                <a:ea typeface="Arial Unicode MS" pitchFamily="34" charset="-128"/>
                <a:cs typeface="Arial Unicode MS" pitchFamily="34" charset="-128"/>
              </a:rPr>
              <a:t>de </a:t>
            </a:r>
          </a:p>
          <a:p>
            <a:pPr>
              <a:lnSpc>
                <a:spcPct val="80000"/>
              </a:lnSpc>
            </a:pPr>
            <a:r>
              <a:rPr lang="fr-FR" altLang="fr-FR" sz="1600" dirty="0" smtClean="0">
                <a:latin typeface="Arial Unicode MS" pitchFamily="34" charset="-128"/>
                <a:ea typeface="Arial Unicode MS" pitchFamily="34" charset="-128"/>
                <a:cs typeface="Arial Unicode MS" pitchFamily="34" charset="-128"/>
              </a:rPr>
              <a:t>façon à identifier </a:t>
            </a:r>
            <a:r>
              <a:rPr lang="fr-FR" altLang="fr-FR" sz="1600" dirty="0">
                <a:latin typeface="Arial Unicode MS" pitchFamily="34" charset="-128"/>
                <a:ea typeface="Arial Unicode MS" pitchFamily="34" charset="-128"/>
                <a:cs typeface="Arial Unicode MS" pitchFamily="34" charset="-128"/>
              </a:rPr>
              <a:t>les suffrages recueillis dans chacune des entités pour lesquelles un </a:t>
            </a:r>
            <a:r>
              <a:rPr lang="fr-FR" altLang="fr-FR" sz="1600" dirty="0" smtClean="0">
                <a:latin typeface="Arial Unicode MS" pitchFamily="34" charset="-128"/>
                <a:ea typeface="Arial Unicode MS" pitchFamily="34" charset="-128"/>
                <a:cs typeface="Arial Unicode MS" pitchFamily="34" charset="-128"/>
              </a:rPr>
              <a:t>CT </a:t>
            </a:r>
          </a:p>
          <a:p>
            <a:pPr>
              <a:lnSpc>
                <a:spcPct val="80000"/>
              </a:lnSpc>
            </a:pPr>
            <a:r>
              <a:rPr lang="fr-FR" altLang="fr-FR" sz="1600" dirty="0" smtClean="0">
                <a:latin typeface="Arial Unicode MS" pitchFamily="34" charset="-128"/>
                <a:ea typeface="Arial Unicode MS" pitchFamily="34" charset="-128"/>
                <a:cs typeface="Arial Unicode MS" pitchFamily="34" charset="-128"/>
              </a:rPr>
              <a:t>sera </a:t>
            </a:r>
            <a:r>
              <a:rPr lang="fr-FR" altLang="fr-FR" sz="1600" dirty="0">
                <a:latin typeface="Arial Unicode MS" pitchFamily="34" charset="-128"/>
                <a:ea typeface="Arial Unicode MS" pitchFamily="34" charset="-128"/>
                <a:cs typeface="Arial Unicode MS" pitchFamily="34" charset="-128"/>
              </a:rPr>
              <a:t>ainsi </a:t>
            </a:r>
            <a:r>
              <a:rPr lang="fr-FR" altLang="fr-FR" sz="1600" dirty="0" smtClean="0">
                <a:latin typeface="Arial Unicode MS" pitchFamily="34" charset="-128"/>
                <a:ea typeface="Arial Unicode MS" pitchFamily="34" charset="-128"/>
                <a:cs typeface="Arial Unicode MS" pitchFamily="34" charset="-128"/>
              </a:rPr>
              <a:t>composé</a:t>
            </a:r>
            <a:r>
              <a:rPr lang="fr-FR" altLang="fr-FR" sz="1600" dirty="0">
                <a:latin typeface="Arial Unicode MS" pitchFamily="34" charset="-128"/>
                <a:ea typeface="Arial Unicode MS" pitchFamily="34" charset="-128"/>
                <a:cs typeface="Arial Unicode MS" pitchFamily="34" charset="-128"/>
              </a:rPr>
              <a:t>,</a:t>
            </a:r>
          </a:p>
          <a:p>
            <a:pPr>
              <a:lnSpc>
                <a:spcPct val="80000"/>
              </a:lnSpc>
            </a:pPr>
            <a:r>
              <a:rPr lang="en-US" altLang="fr-FR" sz="1600" dirty="0" smtClean="0">
                <a:latin typeface="Arial Unicode MS" pitchFamily="34" charset="-128"/>
                <a:ea typeface="Arial Unicode MS" pitchFamily="34" charset="-128"/>
                <a:cs typeface="Arial Unicode MS" pitchFamily="34" charset="-128"/>
              </a:rPr>
              <a:t>. </a:t>
            </a:r>
            <a:r>
              <a:rPr lang="en-US" altLang="fr-FR" sz="1600" dirty="0" err="1">
                <a:latin typeface="Arial Unicode MS" pitchFamily="34" charset="-128"/>
                <a:ea typeface="Arial Unicode MS" pitchFamily="34" charset="-128"/>
                <a:cs typeface="Arial Unicode MS" pitchFamily="34" charset="-128"/>
              </a:rPr>
              <a:t>soit</a:t>
            </a:r>
            <a:r>
              <a:rPr lang="en-US" altLang="fr-FR" sz="1600" dirty="0">
                <a:latin typeface="Arial Unicode MS" pitchFamily="34" charset="-128"/>
                <a:ea typeface="Arial Unicode MS" pitchFamily="34" charset="-128"/>
                <a:cs typeface="Arial Unicode MS" pitchFamily="34" charset="-128"/>
              </a:rPr>
              <a:t> </a:t>
            </a:r>
            <a:r>
              <a:rPr lang="en-US" altLang="fr-FR" sz="1600" dirty="0" err="1">
                <a:latin typeface="Arial Unicode MS" pitchFamily="34" charset="-128"/>
                <a:ea typeface="Arial Unicode MS" pitchFamily="34" charset="-128"/>
                <a:cs typeface="Arial Unicode MS" pitchFamily="34" charset="-128"/>
              </a:rPr>
              <a:t>création</a:t>
            </a:r>
            <a:r>
              <a:rPr lang="en-US" altLang="fr-FR" sz="1600" dirty="0">
                <a:latin typeface="Arial Unicode MS" pitchFamily="34" charset="-128"/>
                <a:ea typeface="Arial Unicode MS" pitchFamily="34" charset="-128"/>
                <a:cs typeface="Arial Unicode MS" pitchFamily="34" charset="-128"/>
              </a:rPr>
              <a:t> d’un bureau de vote </a:t>
            </a:r>
            <a:r>
              <a:rPr lang="en-US" altLang="fr-FR" sz="1600" dirty="0" err="1" smtClean="0">
                <a:latin typeface="Arial Unicode MS" pitchFamily="34" charset="-128"/>
                <a:ea typeface="Arial Unicode MS" pitchFamily="34" charset="-128"/>
                <a:cs typeface="Arial Unicode MS" pitchFamily="34" charset="-128"/>
              </a:rPr>
              <a:t>spécial</a:t>
            </a:r>
            <a:r>
              <a:rPr lang="en-US" altLang="fr-FR" sz="1600" dirty="0" smtClean="0">
                <a:latin typeface="Arial Unicode MS" pitchFamily="34" charset="-128"/>
                <a:ea typeface="Arial Unicode MS" pitchFamily="34" charset="-128"/>
                <a:cs typeface="Arial Unicode MS" pitchFamily="34" charset="-128"/>
              </a:rPr>
              <a:t>, </a:t>
            </a:r>
            <a:r>
              <a:rPr lang="en-US" altLang="fr-FR" sz="1600" dirty="0">
                <a:latin typeface="Arial Unicode MS" pitchFamily="34" charset="-128"/>
                <a:ea typeface="Arial Unicode MS" pitchFamily="34" charset="-128"/>
                <a:cs typeface="Arial Unicode MS" pitchFamily="34" charset="-128"/>
              </a:rPr>
              <a:t>chargé du </a:t>
            </a:r>
            <a:r>
              <a:rPr lang="en-US" altLang="fr-FR" sz="1600" dirty="0" err="1">
                <a:latin typeface="Arial Unicode MS" pitchFamily="34" charset="-128"/>
                <a:ea typeface="Arial Unicode MS" pitchFamily="34" charset="-128"/>
                <a:cs typeface="Arial Unicode MS" pitchFamily="34" charset="-128"/>
              </a:rPr>
              <a:t>dépouillement</a:t>
            </a:r>
            <a:r>
              <a:rPr lang="en-US" altLang="fr-FR" sz="1600" dirty="0">
                <a:latin typeface="Arial Unicode MS" pitchFamily="34" charset="-128"/>
                <a:ea typeface="Arial Unicode MS" pitchFamily="34" charset="-128"/>
                <a:cs typeface="Arial Unicode MS" pitchFamily="34" charset="-128"/>
              </a:rPr>
              <a:t> des </a:t>
            </a:r>
            <a:r>
              <a:rPr lang="en-US" altLang="fr-FR" sz="1600" dirty="0" err="1" smtClean="0">
                <a:latin typeface="Arial Unicode MS" pitchFamily="34" charset="-128"/>
                <a:ea typeface="Arial Unicode MS" pitchFamily="34" charset="-128"/>
                <a:cs typeface="Arial Unicode MS" pitchFamily="34" charset="-128"/>
              </a:rPr>
              <a:t>entités</a:t>
            </a:r>
            <a:r>
              <a:rPr lang="en-US" altLang="fr-FR" sz="1600" dirty="0" smtClean="0">
                <a:latin typeface="Arial Unicode MS" pitchFamily="34" charset="-128"/>
                <a:ea typeface="Arial Unicode MS" pitchFamily="34" charset="-128"/>
                <a:cs typeface="Arial Unicode MS" pitchFamily="34" charset="-128"/>
              </a:rPr>
              <a:t> pour</a:t>
            </a:r>
          </a:p>
          <a:p>
            <a:pPr>
              <a:lnSpc>
                <a:spcPct val="80000"/>
              </a:lnSpc>
            </a:pPr>
            <a:r>
              <a:rPr lang="en-US" altLang="fr-FR" sz="1600" dirty="0" err="1" smtClean="0">
                <a:latin typeface="Arial Unicode MS" pitchFamily="34" charset="-128"/>
                <a:ea typeface="Arial Unicode MS" pitchFamily="34" charset="-128"/>
                <a:cs typeface="Arial Unicode MS" pitchFamily="34" charset="-128"/>
              </a:rPr>
              <a:t>lesquelles</a:t>
            </a:r>
            <a:r>
              <a:rPr lang="en-US" altLang="fr-FR" sz="1600" dirty="0" smtClean="0">
                <a:latin typeface="Arial Unicode MS" pitchFamily="34" charset="-128"/>
                <a:ea typeface="Arial Unicode MS" pitchFamily="34" charset="-128"/>
                <a:cs typeface="Arial Unicode MS" pitchFamily="34" charset="-128"/>
              </a:rPr>
              <a:t> un </a:t>
            </a:r>
            <a:r>
              <a:rPr lang="en-US" altLang="fr-FR" sz="1600" dirty="0">
                <a:latin typeface="Arial Unicode MS" pitchFamily="34" charset="-128"/>
                <a:ea typeface="Arial Unicode MS" pitchFamily="34" charset="-128"/>
                <a:cs typeface="Arial Unicode MS" pitchFamily="34" charset="-128"/>
              </a:rPr>
              <a:t>CT sera </a:t>
            </a:r>
            <a:r>
              <a:rPr lang="en-US" altLang="fr-FR" sz="1600" dirty="0" err="1" smtClean="0">
                <a:latin typeface="Arial Unicode MS" pitchFamily="34" charset="-128"/>
                <a:ea typeface="Arial Unicode MS" pitchFamily="34" charset="-128"/>
                <a:cs typeface="Arial Unicode MS" pitchFamily="34" charset="-128"/>
              </a:rPr>
              <a:t>composé</a:t>
            </a:r>
            <a:r>
              <a:rPr lang="en-US" altLang="fr-FR" sz="1600" dirty="0">
                <a:latin typeface="Arial Unicode MS" pitchFamily="34" charset="-128"/>
                <a:ea typeface="Arial Unicode MS" pitchFamily="34" charset="-128"/>
                <a:cs typeface="Arial Unicode MS" pitchFamily="34" charset="-128"/>
              </a:rPr>
              <a:t>.  </a:t>
            </a:r>
            <a:r>
              <a:rPr lang="fr-FR" altLang="fr-FR" sz="1600" dirty="0">
                <a:latin typeface="Arial Unicode MS" pitchFamily="34" charset="-128"/>
                <a:ea typeface="Arial Unicode MS" pitchFamily="34" charset="-128"/>
                <a:cs typeface="Arial Unicode MS" pitchFamily="34" charset="-128"/>
              </a:rPr>
              <a:t> </a:t>
            </a:r>
          </a:p>
          <a:p>
            <a:endParaRPr lang="fr-FR" sz="1600" dirty="0"/>
          </a:p>
        </p:txBody>
      </p:sp>
      <p:sp>
        <p:nvSpPr>
          <p:cNvPr id="4" name="Espace réservé du texte 3"/>
          <p:cNvSpPr>
            <a:spLocks noGrp="1"/>
          </p:cNvSpPr>
          <p:nvPr>
            <p:ph type="body" idx="10"/>
          </p:nvPr>
        </p:nvSpPr>
        <p:spPr/>
        <p:txBody>
          <a:bodyPr/>
          <a:lstStyle/>
          <a:p>
            <a:endParaRPr lang="fr-FR"/>
          </a:p>
        </p:txBody>
      </p:sp>
      <p:sp>
        <p:nvSpPr>
          <p:cNvPr id="9" name="Espace réservé du texte 8"/>
          <p:cNvSpPr>
            <a:spLocks noGrp="1"/>
          </p:cNvSpPr>
          <p:nvPr>
            <p:ph type="body" idx="15"/>
          </p:nvPr>
        </p:nvSpPr>
        <p:spPr/>
        <p:txBody>
          <a:bodyPr/>
          <a:lstStyle/>
          <a:p>
            <a:endParaRPr lang="fr-FR"/>
          </a:p>
        </p:txBody>
      </p:sp>
      <p:sp>
        <p:nvSpPr>
          <p:cNvPr id="10" name="Espace réservé du numéro de diapositive 9"/>
          <p:cNvSpPr>
            <a:spLocks noGrp="1"/>
          </p:cNvSpPr>
          <p:nvPr>
            <p:ph type="sldNum" sz="quarter" idx="16"/>
          </p:nvPr>
        </p:nvSpPr>
        <p:spPr/>
        <p:txBody>
          <a:bodyPr/>
          <a:lstStyle/>
          <a:p>
            <a:pPr>
              <a:defRPr/>
            </a:pPr>
            <a:fld id="{A148F07E-8F1C-4B9C-8B65-D9F47AC0A6FD}" type="slidenum">
              <a:rPr lang="fr-FR" altLang="fr-FR" smtClean="0"/>
              <a:pPr>
                <a:defRPr/>
              </a:pPr>
              <a:t>15</a:t>
            </a:fld>
            <a:endParaRPr lang="fr-FR" altLang="fr-FR"/>
          </a:p>
        </p:txBody>
      </p:sp>
    </p:spTree>
    <p:extLst>
      <p:ext uri="{BB962C8B-B14F-4D97-AF65-F5344CB8AC3E}">
        <p14:creationId xmlns:p14="http://schemas.microsoft.com/office/powerpoint/2010/main" xmlns="" val="200990117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Elections professionnelles 2018</a:t>
            </a:r>
            <a:endParaRPr lang="fr-FR" dirty="0"/>
          </a:p>
        </p:txBody>
      </p:sp>
      <p:sp>
        <p:nvSpPr>
          <p:cNvPr id="3" name="Espace réservé du contenu 2"/>
          <p:cNvSpPr>
            <a:spLocks noGrp="1"/>
          </p:cNvSpPr>
          <p:nvPr>
            <p:ph idx="1"/>
          </p:nvPr>
        </p:nvSpPr>
        <p:spPr>
          <a:xfrm>
            <a:off x="457200" y="719091"/>
            <a:ext cx="8229600" cy="5495278"/>
          </a:xfrm>
        </p:spPr>
        <p:txBody>
          <a:bodyPr/>
          <a:lstStyle/>
          <a:p>
            <a:pPr>
              <a:lnSpc>
                <a:spcPct val="80000"/>
              </a:lnSpc>
            </a:pPr>
            <a:r>
              <a:rPr lang="fr-FR" altLang="fr-FR" sz="1600" b="1" dirty="0">
                <a:latin typeface="Arial Unicode MS" pitchFamily="34" charset="-128"/>
                <a:ea typeface="Arial Unicode MS" pitchFamily="34" charset="-128"/>
                <a:cs typeface="Arial Unicode MS" pitchFamily="34" charset="-128"/>
              </a:rPr>
              <a:t>➣ Matériel de </a:t>
            </a:r>
            <a:r>
              <a:rPr lang="fr-FR" altLang="fr-FR" sz="1600" b="1" dirty="0" smtClean="0">
                <a:latin typeface="Arial Unicode MS" pitchFamily="34" charset="-128"/>
                <a:ea typeface="Arial Unicode MS" pitchFamily="34" charset="-128"/>
                <a:cs typeface="Arial Unicode MS" pitchFamily="34" charset="-128"/>
              </a:rPr>
              <a:t>vote</a:t>
            </a:r>
          </a:p>
          <a:p>
            <a:pPr>
              <a:lnSpc>
                <a:spcPct val="80000"/>
              </a:lnSpc>
              <a:buFontTx/>
              <a:buChar char="-"/>
            </a:pPr>
            <a:r>
              <a:rPr lang="fr-FR" altLang="fr-FR" sz="1600" dirty="0" smtClean="0">
                <a:latin typeface="Arial Unicode MS" pitchFamily="34" charset="-128"/>
                <a:ea typeface="Arial Unicode MS" pitchFamily="34" charset="-128"/>
                <a:cs typeface="Arial Unicode MS" pitchFamily="34" charset="-128"/>
              </a:rPr>
              <a:t>Bulletins </a:t>
            </a:r>
            <a:r>
              <a:rPr lang="fr-FR" altLang="fr-FR" sz="1600" dirty="0">
                <a:latin typeface="Arial Unicode MS" pitchFamily="34" charset="-128"/>
                <a:ea typeface="Arial Unicode MS" pitchFamily="34" charset="-128"/>
                <a:cs typeface="Arial Unicode MS" pitchFamily="34" charset="-128"/>
              </a:rPr>
              <a:t>de vote et enveloppes (art 25 décret CT et art 17 décret CAP</a:t>
            </a:r>
            <a:r>
              <a:rPr lang="fr-FR" altLang="fr-FR" sz="1600" dirty="0" smtClean="0">
                <a:latin typeface="Arial Unicode MS" pitchFamily="34" charset="-128"/>
                <a:ea typeface="Arial Unicode MS" pitchFamily="34" charset="-128"/>
                <a:cs typeface="Arial Unicode MS" pitchFamily="34" charset="-128"/>
              </a:rPr>
              <a:t>)</a:t>
            </a:r>
          </a:p>
          <a:p>
            <a:pPr>
              <a:lnSpc>
                <a:spcPct val="80000"/>
              </a:lnSpc>
            </a:pPr>
            <a:r>
              <a:rPr lang="fr-FR" altLang="fr-FR" sz="1600" b="1" dirty="0" smtClean="0">
                <a:latin typeface="Arial Unicode MS" pitchFamily="34" charset="-128"/>
                <a:ea typeface="Arial Unicode MS" pitchFamily="34" charset="-128"/>
                <a:cs typeface="Arial Unicode MS" pitchFamily="34" charset="-128"/>
              </a:rPr>
              <a:t>Principe </a:t>
            </a:r>
            <a:r>
              <a:rPr lang="fr-FR" altLang="fr-FR" sz="1600" b="1" dirty="0">
                <a:latin typeface="Arial Unicode MS" pitchFamily="34" charset="-128"/>
                <a:ea typeface="Arial Unicode MS" pitchFamily="34" charset="-128"/>
                <a:cs typeface="Arial Unicode MS" pitchFamily="34" charset="-128"/>
              </a:rPr>
              <a:t>:</a:t>
            </a:r>
            <a:r>
              <a:rPr lang="fr-FR" altLang="fr-FR" sz="1600" dirty="0">
                <a:latin typeface="Arial Unicode MS" pitchFamily="34" charset="-128"/>
                <a:ea typeface="Arial Unicode MS" pitchFamily="34" charset="-128"/>
                <a:cs typeface="Arial Unicode MS" pitchFamily="34" charset="-128"/>
              </a:rPr>
              <a:t> Pour chaque candidature, les bulletins de vote et les enveloppes sont établis, </a:t>
            </a:r>
            <a:endParaRPr lang="fr-FR" altLang="fr-FR" sz="1600" dirty="0" smtClean="0">
              <a:latin typeface="Arial Unicode MS" pitchFamily="34" charset="-128"/>
              <a:ea typeface="Arial Unicode MS" pitchFamily="34" charset="-128"/>
              <a:cs typeface="Arial Unicode MS" pitchFamily="34" charset="-128"/>
            </a:endParaRPr>
          </a:p>
          <a:p>
            <a:pPr>
              <a:lnSpc>
                <a:spcPct val="80000"/>
              </a:lnSpc>
            </a:pPr>
            <a:r>
              <a:rPr lang="fr-FR" altLang="fr-FR" sz="1600" dirty="0" smtClean="0">
                <a:latin typeface="Arial Unicode MS" pitchFamily="34" charset="-128"/>
                <a:ea typeface="Arial Unicode MS" pitchFamily="34" charset="-128"/>
                <a:cs typeface="Arial Unicode MS" pitchFamily="34" charset="-128"/>
              </a:rPr>
              <a:t>aux </a:t>
            </a:r>
            <a:r>
              <a:rPr lang="fr-FR" altLang="fr-FR" sz="1600" dirty="0">
                <a:latin typeface="Arial Unicode MS" pitchFamily="34" charset="-128"/>
                <a:ea typeface="Arial Unicode MS" pitchFamily="34" charset="-128"/>
                <a:cs typeface="Arial Unicode MS" pitchFamily="34" charset="-128"/>
              </a:rPr>
              <a:t>frais de l’administration, d’après un modèle type. </a:t>
            </a:r>
            <a:endParaRPr lang="fr-FR" altLang="fr-FR" sz="1600" dirty="0" smtClean="0">
              <a:latin typeface="Arial Unicode MS" pitchFamily="34" charset="-128"/>
              <a:ea typeface="Arial Unicode MS" pitchFamily="34" charset="-128"/>
              <a:cs typeface="Arial Unicode MS" pitchFamily="34" charset="-128"/>
            </a:endParaRPr>
          </a:p>
          <a:p>
            <a:pPr>
              <a:lnSpc>
                <a:spcPct val="80000"/>
              </a:lnSpc>
            </a:pPr>
            <a:r>
              <a:rPr lang="fr-FR" altLang="fr-FR" sz="1600" b="1" dirty="0" smtClean="0">
                <a:latin typeface="Arial Unicode MS" pitchFamily="34" charset="-128"/>
                <a:ea typeface="Arial Unicode MS" pitchFamily="34" charset="-128"/>
                <a:cs typeface="Arial Unicode MS" pitchFamily="34" charset="-128"/>
              </a:rPr>
              <a:t>Etablissement </a:t>
            </a:r>
            <a:r>
              <a:rPr lang="fr-FR" altLang="fr-FR" sz="1600" b="1" dirty="0">
                <a:latin typeface="Arial Unicode MS" pitchFamily="34" charset="-128"/>
                <a:ea typeface="Arial Unicode MS" pitchFamily="34" charset="-128"/>
                <a:cs typeface="Arial Unicode MS" pitchFamily="34" charset="-128"/>
              </a:rPr>
              <a:t>des bulletins de vote et des enveloppes</a:t>
            </a:r>
            <a:r>
              <a:rPr lang="fr-FR" altLang="fr-FR" sz="1600" dirty="0">
                <a:latin typeface="Arial Unicode MS" pitchFamily="34" charset="-128"/>
                <a:ea typeface="Arial Unicode MS" pitchFamily="34" charset="-128"/>
                <a:cs typeface="Arial Unicode MS" pitchFamily="34" charset="-128"/>
              </a:rPr>
              <a:t> : Les règles à respecter sont </a:t>
            </a:r>
            <a:endParaRPr lang="fr-FR" altLang="fr-FR" sz="1600" dirty="0" smtClean="0">
              <a:latin typeface="Arial Unicode MS" pitchFamily="34" charset="-128"/>
              <a:ea typeface="Arial Unicode MS" pitchFamily="34" charset="-128"/>
              <a:cs typeface="Arial Unicode MS" pitchFamily="34" charset="-128"/>
            </a:endParaRPr>
          </a:p>
          <a:p>
            <a:pPr>
              <a:lnSpc>
                <a:spcPct val="80000"/>
              </a:lnSpc>
            </a:pPr>
            <a:r>
              <a:rPr lang="fr-FR" altLang="fr-FR" sz="1600" dirty="0" smtClean="0">
                <a:latin typeface="Arial Unicode MS" pitchFamily="34" charset="-128"/>
                <a:ea typeface="Arial Unicode MS" pitchFamily="34" charset="-128"/>
                <a:cs typeface="Arial Unicode MS" pitchFamily="34" charset="-128"/>
              </a:rPr>
              <a:t>arrêtées </a:t>
            </a:r>
            <a:r>
              <a:rPr lang="fr-FR" altLang="fr-FR" sz="1600" dirty="0">
                <a:latin typeface="Arial Unicode MS" pitchFamily="34" charset="-128"/>
                <a:ea typeface="Arial Unicode MS" pitchFamily="34" charset="-128"/>
                <a:cs typeface="Arial Unicode MS" pitchFamily="34" charset="-128"/>
              </a:rPr>
              <a:t>après concertation avec les organisations syndicales : format, couleur </a:t>
            </a:r>
            <a:endParaRPr lang="fr-FR" altLang="fr-FR" sz="1600" dirty="0" smtClean="0">
              <a:latin typeface="Arial Unicode MS" pitchFamily="34" charset="-128"/>
              <a:ea typeface="Arial Unicode MS" pitchFamily="34" charset="-128"/>
              <a:cs typeface="Arial Unicode MS" pitchFamily="34" charset="-128"/>
            </a:endParaRPr>
          </a:p>
          <a:p>
            <a:pPr>
              <a:lnSpc>
                <a:spcPct val="80000"/>
              </a:lnSpc>
            </a:pPr>
            <a:r>
              <a:rPr lang="fr-FR" altLang="fr-FR" sz="1600" dirty="0" smtClean="0">
                <a:latin typeface="Arial Unicode MS" pitchFamily="34" charset="-128"/>
                <a:ea typeface="Arial Unicode MS" pitchFamily="34" charset="-128"/>
                <a:cs typeface="Arial Unicode MS" pitchFamily="34" charset="-128"/>
              </a:rPr>
              <a:t>éventuelle</a:t>
            </a:r>
            <a:r>
              <a:rPr lang="fr-FR" altLang="fr-FR" sz="1600" dirty="0">
                <a:latin typeface="Arial Unicode MS" pitchFamily="34" charset="-128"/>
                <a:ea typeface="Arial Unicode MS" pitchFamily="34" charset="-128"/>
                <a:cs typeface="Arial Unicode MS" pitchFamily="34" charset="-128"/>
              </a:rPr>
              <a:t>, indications à porter, utilisation éventuelle de logotypes sur le bulletin, les </a:t>
            </a:r>
            <a:endParaRPr lang="fr-FR" altLang="fr-FR" sz="1600" dirty="0" smtClean="0">
              <a:latin typeface="Arial Unicode MS" pitchFamily="34" charset="-128"/>
              <a:ea typeface="Arial Unicode MS" pitchFamily="34" charset="-128"/>
              <a:cs typeface="Arial Unicode MS" pitchFamily="34" charset="-128"/>
            </a:endParaRPr>
          </a:p>
          <a:p>
            <a:pPr>
              <a:lnSpc>
                <a:spcPct val="80000"/>
              </a:lnSpc>
            </a:pPr>
            <a:r>
              <a:rPr lang="fr-FR" altLang="fr-FR" sz="1600" dirty="0" smtClean="0">
                <a:latin typeface="Arial Unicode MS" pitchFamily="34" charset="-128"/>
                <a:ea typeface="Arial Unicode MS" pitchFamily="34" charset="-128"/>
                <a:cs typeface="Arial Unicode MS" pitchFamily="34" charset="-128"/>
              </a:rPr>
              <a:t>quantités</a:t>
            </a:r>
            <a:r>
              <a:rPr lang="fr-FR" altLang="fr-FR" sz="1600" dirty="0">
                <a:latin typeface="Arial Unicode MS" pitchFamily="34" charset="-128"/>
                <a:ea typeface="Arial Unicode MS" pitchFamily="34" charset="-128"/>
                <a:cs typeface="Arial Unicode MS" pitchFamily="34" charset="-128"/>
              </a:rPr>
              <a:t>. </a:t>
            </a:r>
            <a:endParaRPr lang="fr-FR" altLang="fr-FR" sz="1600" dirty="0" smtClean="0">
              <a:latin typeface="Arial Unicode MS" pitchFamily="34" charset="-128"/>
              <a:ea typeface="Arial Unicode MS" pitchFamily="34" charset="-128"/>
              <a:cs typeface="Arial Unicode MS" pitchFamily="34" charset="-128"/>
            </a:endParaRPr>
          </a:p>
          <a:p>
            <a:pPr>
              <a:lnSpc>
                <a:spcPct val="80000"/>
              </a:lnSpc>
            </a:pPr>
            <a:r>
              <a:rPr lang="fr-FR" altLang="fr-FR" sz="1600" b="1" dirty="0" smtClean="0">
                <a:latin typeface="Arial Unicode MS" pitchFamily="34" charset="-128"/>
                <a:ea typeface="Arial Unicode MS" pitchFamily="34" charset="-128"/>
                <a:cs typeface="Arial Unicode MS" pitchFamily="34" charset="-128"/>
              </a:rPr>
              <a:t>Rappel </a:t>
            </a:r>
            <a:r>
              <a:rPr lang="fr-FR" altLang="fr-FR" sz="1600" b="1" dirty="0">
                <a:latin typeface="Arial Unicode MS" pitchFamily="34" charset="-128"/>
                <a:ea typeface="Arial Unicode MS" pitchFamily="34" charset="-128"/>
                <a:cs typeface="Arial Unicode MS" pitchFamily="34" charset="-128"/>
              </a:rPr>
              <a:t>:</a:t>
            </a:r>
            <a:r>
              <a:rPr lang="fr-FR" altLang="fr-FR" sz="1600" dirty="0">
                <a:latin typeface="Arial Unicode MS" pitchFamily="34" charset="-128"/>
                <a:ea typeface="Arial Unicode MS" pitchFamily="34" charset="-128"/>
                <a:cs typeface="Arial Unicode MS" pitchFamily="34" charset="-128"/>
              </a:rPr>
              <a:t> l’appartenance éventuelle d’une organisation syndicale à une </a:t>
            </a:r>
            <a:r>
              <a:rPr lang="fr-FR" altLang="fr-FR" sz="1600" b="1" dirty="0">
                <a:latin typeface="Arial Unicode MS" pitchFamily="34" charset="-128"/>
                <a:ea typeface="Arial Unicode MS" pitchFamily="34" charset="-128"/>
                <a:cs typeface="Arial Unicode MS" pitchFamily="34" charset="-128"/>
              </a:rPr>
              <a:t>union doit figurer </a:t>
            </a:r>
            <a:endParaRPr lang="fr-FR" altLang="fr-FR" sz="1600" b="1" dirty="0" smtClean="0">
              <a:latin typeface="Arial Unicode MS" pitchFamily="34" charset="-128"/>
              <a:ea typeface="Arial Unicode MS" pitchFamily="34" charset="-128"/>
              <a:cs typeface="Arial Unicode MS" pitchFamily="34" charset="-128"/>
            </a:endParaRPr>
          </a:p>
          <a:p>
            <a:pPr>
              <a:lnSpc>
                <a:spcPct val="80000"/>
              </a:lnSpc>
            </a:pPr>
            <a:r>
              <a:rPr lang="fr-FR" altLang="fr-FR" sz="1600" b="1" dirty="0" smtClean="0">
                <a:latin typeface="Arial Unicode MS" pitchFamily="34" charset="-128"/>
                <a:ea typeface="Arial Unicode MS" pitchFamily="34" charset="-128"/>
                <a:cs typeface="Arial Unicode MS" pitchFamily="34" charset="-128"/>
              </a:rPr>
              <a:t>sur </a:t>
            </a:r>
            <a:r>
              <a:rPr lang="fr-FR" altLang="fr-FR" sz="1600" b="1" dirty="0">
                <a:latin typeface="Arial Unicode MS" pitchFamily="34" charset="-128"/>
                <a:ea typeface="Arial Unicode MS" pitchFamily="34" charset="-128"/>
                <a:cs typeface="Arial Unicode MS" pitchFamily="34" charset="-128"/>
              </a:rPr>
              <a:t>le bulletin de vote</a:t>
            </a:r>
            <a:r>
              <a:rPr lang="fr-FR" altLang="fr-FR" sz="1600" dirty="0">
                <a:latin typeface="Arial Unicode MS" pitchFamily="34" charset="-128"/>
                <a:ea typeface="Arial Unicode MS" pitchFamily="34" charset="-128"/>
                <a:cs typeface="Arial Unicode MS" pitchFamily="34" charset="-128"/>
              </a:rPr>
              <a:t> afin que les suffrages obtenus par cette organisation puissent </a:t>
            </a:r>
            <a:r>
              <a:rPr lang="fr-FR" altLang="fr-FR" sz="1600" dirty="0" smtClean="0">
                <a:latin typeface="Arial Unicode MS" pitchFamily="34" charset="-128"/>
                <a:ea typeface="Arial Unicode MS" pitchFamily="34" charset="-128"/>
                <a:cs typeface="Arial Unicode MS" pitchFamily="34" charset="-128"/>
              </a:rPr>
              <a:t>être</a:t>
            </a:r>
          </a:p>
          <a:p>
            <a:pPr>
              <a:lnSpc>
                <a:spcPct val="80000"/>
              </a:lnSpc>
            </a:pPr>
            <a:r>
              <a:rPr lang="fr-FR" altLang="fr-FR" sz="1600" dirty="0" smtClean="0">
                <a:latin typeface="Arial Unicode MS" pitchFamily="34" charset="-128"/>
                <a:ea typeface="Arial Unicode MS" pitchFamily="34" charset="-128"/>
                <a:cs typeface="Arial Unicode MS" pitchFamily="34" charset="-128"/>
              </a:rPr>
              <a:t>comptabilisés </a:t>
            </a:r>
            <a:r>
              <a:rPr lang="fr-FR" altLang="fr-FR" sz="1600" dirty="0">
                <a:latin typeface="Arial Unicode MS" pitchFamily="34" charset="-128"/>
                <a:ea typeface="Arial Unicode MS" pitchFamily="34" charset="-128"/>
                <a:cs typeface="Arial Unicode MS" pitchFamily="34" charset="-128"/>
              </a:rPr>
              <a:t>pour l’union</a:t>
            </a:r>
            <a:r>
              <a:rPr lang="fr-FR" altLang="fr-FR" sz="1600" dirty="0" smtClean="0">
                <a:latin typeface="Arial Unicode MS" pitchFamily="34" charset="-128"/>
                <a:ea typeface="Arial Unicode MS" pitchFamily="34" charset="-128"/>
                <a:cs typeface="Arial Unicode MS" pitchFamily="34" charset="-128"/>
              </a:rPr>
              <a:t>. Il peut s’agir d’une union à caractère interministériel, à </a:t>
            </a:r>
          </a:p>
          <a:p>
            <a:pPr>
              <a:lnSpc>
                <a:spcPct val="80000"/>
              </a:lnSpc>
            </a:pPr>
            <a:r>
              <a:rPr lang="fr-FR" altLang="fr-FR" sz="1600" dirty="0" smtClean="0">
                <a:latin typeface="Arial Unicode MS" pitchFamily="34" charset="-128"/>
                <a:ea typeface="Arial Unicode MS" pitchFamily="34" charset="-128"/>
                <a:cs typeface="Arial Unicode MS" pitchFamily="34" charset="-128"/>
              </a:rPr>
              <a:t>caractère inter-fonction publique ou à caractère confédéral. </a:t>
            </a:r>
            <a:r>
              <a:rPr lang="fr-FR" altLang="fr-FR" sz="1200" dirty="0" smtClean="0">
                <a:latin typeface="Arial Unicode MS" pitchFamily="34" charset="-128"/>
                <a:ea typeface="Arial Unicode MS" pitchFamily="34" charset="-128"/>
                <a:cs typeface="Arial Unicode MS" pitchFamily="34" charset="-128"/>
              </a:rPr>
              <a:t>La mention de l’appartenance à une union à caractère national mais strictement ministérielle doit être limitée aux unions qui ne sont pas elles-mêmes affiliés à une union de ces trois niveaux,  </a:t>
            </a:r>
            <a:endParaRPr lang="fr-FR" altLang="fr-FR" sz="1200" dirty="0">
              <a:latin typeface="Arial Unicode MS" pitchFamily="34" charset="-128"/>
              <a:ea typeface="Arial Unicode MS" pitchFamily="34" charset="-128"/>
              <a:cs typeface="Arial Unicode MS" pitchFamily="34" charset="-128"/>
            </a:endParaRPr>
          </a:p>
          <a:p>
            <a:pPr>
              <a:lnSpc>
                <a:spcPct val="80000"/>
              </a:lnSpc>
            </a:pPr>
            <a:r>
              <a:rPr lang="fr-FR" altLang="fr-FR" sz="1600" dirty="0">
                <a:latin typeface="Arial Unicode MS" pitchFamily="34" charset="-128"/>
                <a:ea typeface="Arial Unicode MS" pitchFamily="34" charset="-128"/>
                <a:cs typeface="Arial Unicode MS" pitchFamily="34" charset="-128"/>
              </a:rPr>
              <a:t>	</a:t>
            </a:r>
            <a:endParaRPr lang="fr-FR" altLang="fr-FR" sz="1600" dirty="0" smtClean="0">
              <a:latin typeface="Arial Unicode MS" pitchFamily="34" charset="-128"/>
              <a:ea typeface="Arial Unicode MS" pitchFamily="34" charset="-128"/>
              <a:cs typeface="Arial Unicode MS" pitchFamily="34" charset="-128"/>
            </a:endParaRPr>
          </a:p>
          <a:p>
            <a:pPr>
              <a:lnSpc>
                <a:spcPct val="80000"/>
              </a:lnSpc>
            </a:pPr>
            <a:r>
              <a:rPr lang="fr-FR" altLang="fr-FR" sz="1600" b="1" dirty="0" smtClean="0">
                <a:latin typeface="Arial Unicode MS" pitchFamily="34" charset="-128"/>
                <a:ea typeface="Arial Unicode MS" pitchFamily="34" charset="-128"/>
                <a:cs typeface="Arial Unicode MS" pitchFamily="34" charset="-128"/>
              </a:rPr>
              <a:t>Impression </a:t>
            </a:r>
            <a:r>
              <a:rPr lang="fr-FR" altLang="fr-FR" sz="1600" b="1" dirty="0">
                <a:latin typeface="Arial Unicode MS" pitchFamily="34" charset="-128"/>
                <a:ea typeface="Arial Unicode MS" pitchFamily="34" charset="-128"/>
                <a:cs typeface="Arial Unicode MS" pitchFamily="34" charset="-128"/>
              </a:rPr>
              <a:t>des bulletins et enveloppes</a:t>
            </a:r>
            <a:r>
              <a:rPr lang="fr-FR" altLang="fr-FR" sz="1600" dirty="0">
                <a:latin typeface="Arial Unicode MS" pitchFamily="34" charset="-128"/>
                <a:ea typeface="Arial Unicode MS" pitchFamily="34" charset="-128"/>
                <a:cs typeface="Arial Unicode MS" pitchFamily="34" charset="-128"/>
              </a:rPr>
              <a:t>, deux solutions possibles. </a:t>
            </a:r>
            <a:endParaRPr lang="fr-FR" altLang="fr-FR" sz="1600" dirty="0" smtClean="0">
              <a:latin typeface="Arial Unicode MS" pitchFamily="34" charset="-128"/>
              <a:ea typeface="Arial Unicode MS" pitchFamily="34" charset="-128"/>
              <a:cs typeface="Arial Unicode MS" pitchFamily="34" charset="-128"/>
            </a:endParaRPr>
          </a:p>
          <a:p>
            <a:pPr>
              <a:lnSpc>
                <a:spcPct val="80000"/>
              </a:lnSpc>
            </a:pPr>
            <a:r>
              <a:rPr lang="fr-FR" altLang="fr-FR" sz="1600" i="1" dirty="0" smtClean="0">
                <a:latin typeface="Arial Unicode MS" pitchFamily="34" charset="-128"/>
                <a:ea typeface="Arial Unicode MS" pitchFamily="34" charset="-128"/>
                <a:cs typeface="Arial Unicode MS" pitchFamily="34" charset="-128"/>
              </a:rPr>
              <a:t>1ère </a:t>
            </a:r>
            <a:r>
              <a:rPr lang="fr-FR" altLang="fr-FR" sz="1600" i="1" dirty="0">
                <a:latin typeface="Arial Unicode MS" pitchFamily="34" charset="-128"/>
                <a:ea typeface="Arial Unicode MS" pitchFamily="34" charset="-128"/>
                <a:cs typeface="Arial Unicode MS" pitchFamily="34" charset="-128"/>
              </a:rPr>
              <a:t>solution</a:t>
            </a:r>
            <a:r>
              <a:rPr lang="fr-FR" altLang="fr-FR" sz="1600" dirty="0">
                <a:latin typeface="Arial Unicode MS" pitchFamily="34" charset="-128"/>
                <a:ea typeface="Arial Unicode MS" pitchFamily="34" charset="-128"/>
                <a:cs typeface="Arial Unicode MS" pitchFamily="34" charset="-128"/>
              </a:rPr>
              <a:t> (sans doute la meilleure) : L’administration fait imprimer elle-même les </a:t>
            </a:r>
            <a:endParaRPr lang="fr-FR" altLang="fr-FR" sz="1600" dirty="0" smtClean="0">
              <a:latin typeface="Arial Unicode MS" pitchFamily="34" charset="-128"/>
              <a:ea typeface="Arial Unicode MS" pitchFamily="34" charset="-128"/>
              <a:cs typeface="Arial Unicode MS" pitchFamily="34" charset="-128"/>
            </a:endParaRPr>
          </a:p>
          <a:p>
            <a:pPr>
              <a:lnSpc>
                <a:spcPct val="80000"/>
              </a:lnSpc>
            </a:pPr>
            <a:r>
              <a:rPr lang="fr-FR" altLang="fr-FR" sz="1600" dirty="0" smtClean="0">
                <a:latin typeface="Arial Unicode MS" pitchFamily="34" charset="-128"/>
                <a:ea typeface="Arial Unicode MS" pitchFamily="34" charset="-128"/>
                <a:cs typeface="Arial Unicode MS" pitchFamily="34" charset="-128"/>
              </a:rPr>
              <a:t>bulletins </a:t>
            </a:r>
            <a:r>
              <a:rPr lang="fr-FR" altLang="fr-FR" sz="1600" dirty="0">
                <a:latin typeface="Arial Unicode MS" pitchFamily="34" charset="-128"/>
                <a:ea typeface="Arial Unicode MS" pitchFamily="34" charset="-128"/>
                <a:cs typeface="Arial Unicode MS" pitchFamily="34" charset="-128"/>
              </a:rPr>
              <a:t>de vote et les enveloppes, soit en utilisant les moyens d’impression dont elle </a:t>
            </a:r>
            <a:endParaRPr lang="fr-FR" altLang="fr-FR" sz="1600" dirty="0" smtClean="0">
              <a:latin typeface="Arial Unicode MS" pitchFamily="34" charset="-128"/>
              <a:ea typeface="Arial Unicode MS" pitchFamily="34" charset="-128"/>
              <a:cs typeface="Arial Unicode MS" pitchFamily="34" charset="-128"/>
            </a:endParaRPr>
          </a:p>
          <a:p>
            <a:pPr>
              <a:lnSpc>
                <a:spcPct val="80000"/>
              </a:lnSpc>
            </a:pPr>
            <a:r>
              <a:rPr lang="fr-FR" altLang="fr-FR" sz="1600" dirty="0" smtClean="0">
                <a:latin typeface="Arial Unicode MS" pitchFamily="34" charset="-128"/>
                <a:ea typeface="Arial Unicode MS" pitchFamily="34" charset="-128"/>
                <a:cs typeface="Arial Unicode MS" pitchFamily="34" charset="-128"/>
              </a:rPr>
              <a:t>dispose</a:t>
            </a:r>
            <a:r>
              <a:rPr lang="fr-FR" altLang="fr-FR" sz="1600" dirty="0">
                <a:latin typeface="Arial Unicode MS" pitchFamily="34" charset="-128"/>
                <a:ea typeface="Arial Unicode MS" pitchFamily="34" charset="-128"/>
                <a:cs typeface="Arial Unicode MS" pitchFamily="34" charset="-128"/>
              </a:rPr>
              <a:t>, soit, à défaut de tels moyens, en ayant recours aux services d’un prestataire</a:t>
            </a:r>
            <a:r>
              <a:rPr lang="fr-FR" altLang="fr-FR" sz="1600" dirty="0" smtClean="0">
                <a:latin typeface="Arial Unicode MS" pitchFamily="34" charset="-128"/>
                <a:ea typeface="Arial Unicode MS" pitchFamily="34" charset="-128"/>
                <a:cs typeface="Arial Unicode MS" pitchFamily="34" charset="-128"/>
              </a:rPr>
              <a:t>.</a:t>
            </a:r>
          </a:p>
          <a:p>
            <a:pPr>
              <a:lnSpc>
                <a:spcPct val="80000"/>
              </a:lnSpc>
            </a:pPr>
            <a:r>
              <a:rPr lang="fr-FR" altLang="fr-FR" sz="1600" i="1" dirty="0" smtClean="0">
                <a:latin typeface="Arial Unicode MS" pitchFamily="34" charset="-128"/>
                <a:ea typeface="Arial Unicode MS" pitchFamily="34" charset="-128"/>
                <a:cs typeface="Arial Unicode MS" pitchFamily="34" charset="-128"/>
              </a:rPr>
              <a:t>2ème </a:t>
            </a:r>
            <a:r>
              <a:rPr lang="fr-FR" altLang="fr-FR" sz="1600" i="1" dirty="0">
                <a:latin typeface="Arial Unicode MS" pitchFamily="34" charset="-128"/>
                <a:ea typeface="Arial Unicode MS" pitchFamily="34" charset="-128"/>
                <a:cs typeface="Arial Unicode MS" pitchFamily="34" charset="-128"/>
              </a:rPr>
              <a:t>solution</a:t>
            </a:r>
            <a:r>
              <a:rPr lang="fr-FR" altLang="fr-FR" sz="1600" dirty="0">
                <a:latin typeface="Arial Unicode MS" pitchFamily="34" charset="-128"/>
                <a:ea typeface="Arial Unicode MS" pitchFamily="34" charset="-128"/>
                <a:cs typeface="Arial Unicode MS" pitchFamily="34" charset="-128"/>
              </a:rPr>
              <a:t> : L’administration peut laisser aux organisations syndicales le soin de faire </a:t>
            </a:r>
            <a:endParaRPr lang="fr-FR" altLang="fr-FR" sz="1600" dirty="0" smtClean="0">
              <a:latin typeface="Arial Unicode MS" pitchFamily="34" charset="-128"/>
              <a:ea typeface="Arial Unicode MS" pitchFamily="34" charset="-128"/>
              <a:cs typeface="Arial Unicode MS" pitchFamily="34" charset="-128"/>
            </a:endParaRPr>
          </a:p>
          <a:p>
            <a:pPr>
              <a:lnSpc>
                <a:spcPct val="80000"/>
              </a:lnSpc>
            </a:pPr>
            <a:r>
              <a:rPr lang="fr-FR" altLang="fr-FR" sz="1600" dirty="0" smtClean="0">
                <a:latin typeface="Arial Unicode MS" pitchFamily="34" charset="-128"/>
                <a:ea typeface="Arial Unicode MS" pitchFamily="34" charset="-128"/>
                <a:cs typeface="Arial Unicode MS" pitchFamily="34" charset="-128"/>
              </a:rPr>
              <a:t>procéder </a:t>
            </a:r>
            <a:r>
              <a:rPr lang="fr-FR" altLang="fr-FR" sz="1600" dirty="0">
                <a:latin typeface="Arial Unicode MS" pitchFamily="34" charset="-128"/>
                <a:ea typeface="Arial Unicode MS" pitchFamily="34" charset="-128"/>
                <a:cs typeface="Arial Unicode MS" pitchFamily="34" charset="-128"/>
              </a:rPr>
              <a:t>à l’impression des bulletins. Dans ce cas, le remboursement comprend les frais </a:t>
            </a:r>
            <a:endParaRPr lang="fr-FR" altLang="fr-FR" sz="1600" dirty="0" smtClean="0">
              <a:latin typeface="Arial Unicode MS" pitchFamily="34" charset="-128"/>
              <a:ea typeface="Arial Unicode MS" pitchFamily="34" charset="-128"/>
              <a:cs typeface="Arial Unicode MS" pitchFamily="34" charset="-128"/>
            </a:endParaRPr>
          </a:p>
          <a:p>
            <a:pPr>
              <a:lnSpc>
                <a:spcPct val="80000"/>
              </a:lnSpc>
            </a:pPr>
            <a:r>
              <a:rPr lang="fr-FR" altLang="fr-FR" sz="1600" dirty="0" smtClean="0">
                <a:latin typeface="Arial Unicode MS" pitchFamily="34" charset="-128"/>
                <a:ea typeface="Arial Unicode MS" pitchFamily="34" charset="-128"/>
                <a:cs typeface="Arial Unicode MS" pitchFamily="34" charset="-128"/>
              </a:rPr>
              <a:t>d’impression </a:t>
            </a:r>
            <a:r>
              <a:rPr lang="fr-FR" altLang="fr-FR" sz="1600" dirty="0">
                <a:latin typeface="Arial Unicode MS" pitchFamily="34" charset="-128"/>
                <a:ea typeface="Arial Unicode MS" pitchFamily="34" charset="-128"/>
                <a:cs typeface="Arial Unicode MS" pitchFamily="34" charset="-128"/>
              </a:rPr>
              <a:t>et ceux liés à l’acheminement des bulletins depuis le lieu de l’impression </a:t>
            </a:r>
            <a:endParaRPr lang="fr-FR" altLang="fr-FR" sz="1600" dirty="0" smtClean="0">
              <a:latin typeface="Arial Unicode MS" pitchFamily="34" charset="-128"/>
              <a:ea typeface="Arial Unicode MS" pitchFamily="34" charset="-128"/>
              <a:cs typeface="Arial Unicode MS" pitchFamily="34" charset="-128"/>
            </a:endParaRPr>
          </a:p>
          <a:p>
            <a:pPr>
              <a:lnSpc>
                <a:spcPct val="80000"/>
              </a:lnSpc>
            </a:pPr>
            <a:r>
              <a:rPr lang="fr-FR" altLang="fr-FR" sz="1600" dirty="0" smtClean="0">
                <a:latin typeface="Arial Unicode MS" pitchFamily="34" charset="-128"/>
                <a:ea typeface="Arial Unicode MS" pitchFamily="34" charset="-128"/>
                <a:cs typeface="Arial Unicode MS" pitchFamily="34" charset="-128"/>
              </a:rPr>
              <a:t>jusqu’au </a:t>
            </a:r>
            <a:r>
              <a:rPr lang="fr-FR" altLang="fr-FR" sz="1600" dirty="0">
                <a:latin typeface="Arial Unicode MS" pitchFamily="34" charset="-128"/>
                <a:ea typeface="Arial Unicode MS" pitchFamily="34" charset="-128"/>
                <a:cs typeface="Arial Unicode MS" pitchFamily="34" charset="-128"/>
              </a:rPr>
              <a:t>siège de l’autorité administrative responsable du scrutin.</a:t>
            </a:r>
          </a:p>
          <a:p>
            <a:pPr marL="0" indent="0">
              <a:lnSpc>
                <a:spcPct val="80000"/>
              </a:lnSpc>
              <a:defRPr/>
            </a:pPr>
            <a:r>
              <a:rPr lang="fr-FR" altLang="fr-FR" dirty="0" smtClean="0">
                <a:latin typeface="Arial Unicode MS" pitchFamily="34" charset="-128"/>
                <a:ea typeface="Arial Unicode MS" pitchFamily="34" charset="-128"/>
                <a:cs typeface="Arial Unicode MS" pitchFamily="34" charset="-128"/>
              </a:rPr>
              <a:t>    </a:t>
            </a:r>
            <a:endParaRPr lang="fr-FR" dirty="0"/>
          </a:p>
        </p:txBody>
      </p:sp>
      <p:sp>
        <p:nvSpPr>
          <p:cNvPr id="4" name="Espace réservé du texte 3"/>
          <p:cNvSpPr>
            <a:spLocks noGrp="1"/>
          </p:cNvSpPr>
          <p:nvPr>
            <p:ph type="body" idx="10"/>
          </p:nvPr>
        </p:nvSpPr>
        <p:spPr/>
        <p:txBody>
          <a:bodyPr/>
          <a:lstStyle/>
          <a:p>
            <a:endParaRPr lang="fr-FR"/>
          </a:p>
        </p:txBody>
      </p:sp>
      <p:sp>
        <p:nvSpPr>
          <p:cNvPr id="9" name="Espace réservé du texte 8"/>
          <p:cNvSpPr>
            <a:spLocks noGrp="1"/>
          </p:cNvSpPr>
          <p:nvPr>
            <p:ph type="body" idx="15"/>
          </p:nvPr>
        </p:nvSpPr>
        <p:spPr/>
        <p:txBody>
          <a:bodyPr/>
          <a:lstStyle/>
          <a:p>
            <a:endParaRPr lang="fr-FR"/>
          </a:p>
        </p:txBody>
      </p:sp>
      <p:sp>
        <p:nvSpPr>
          <p:cNvPr id="10" name="Espace réservé du numéro de diapositive 9"/>
          <p:cNvSpPr>
            <a:spLocks noGrp="1"/>
          </p:cNvSpPr>
          <p:nvPr>
            <p:ph type="sldNum" sz="quarter" idx="16"/>
          </p:nvPr>
        </p:nvSpPr>
        <p:spPr/>
        <p:txBody>
          <a:bodyPr/>
          <a:lstStyle/>
          <a:p>
            <a:pPr>
              <a:defRPr/>
            </a:pPr>
            <a:fld id="{A148F07E-8F1C-4B9C-8B65-D9F47AC0A6FD}" type="slidenum">
              <a:rPr lang="fr-FR" altLang="fr-FR" smtClean="0"/>
              <a:pPr>
                <a:defRPr/>
              </a:pPr>
              <a:t>16</a:t>
            </a:fld>
            <a:endParaRPr lang="fr-FR" altLang="fr-FR"/>
          </a:p>
        </p:txBody>
      </p:sp>
    </p:spTree>
    <p:extLst>
      <p:ext uri="{BB962C8B-B14F-4D97-AF65-F5344CB8AC3E}">
        <p14:creationId xmlns:p14="http://schemas.microsoft.com/office/powerpoint/2010/main" xmlns="" val="381328321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Elections professionnelles 2018</a:t>
            </a:r>
            <a:endParaRPr lang="fr-FR" dirty="0"/>
          </a:p>
        </p:txBody>
      </p:sp>
      <p:sp>
        <p:nvSpPr>
          <p:cNvPr id="3" name="Espace réservé du contenu 2"/>
          <p:cNvSpPr>
            <a:spLocks noGrp="1"/>
          </p:cNvSpPr>
          <p:nvPr>
            <p:ph idx="1"/>
          </p:nvPr>
        </p:nvSpPr>
        <p:spPr>
          <a:xfrm>
            <a:off x="268288" y="719092"/>
            <a:ext cx="8229600" cy="5575176"/>
          </a:xfrm>
        </p:spPr>
        <p:txBody>
          <a:bodyPr/>
          <a:lstStyle/>
          <a:p>
            <a:pPr>
              <a:lnSpc>
                <a:spcPct val="80000"/>
              </a:lnSpc>
            </a:pPr>
            <a:r>
              <a:rPr lang="fr-FR" altLang="fr-FR" sz="1600" b="1" dirty="0">
                <a:latin typeface="Arial Unicode MS" pitchFamily="34" charset="-128"/>
                <a:ea typeface="Arial Unicode MS" pitchFamily="34" charset="-128"/>
                <a:cs typeface="Arial Unicode MS" pitchFamily="34" charset="-128"/>
              </a:rPr>
              <a:t>➣</a:t>
            </a:r>
            <a:r>
              <a:rPr lang="fr-FR" altLang="fr-FR" sz="1600" dirty="0">
                <a:latin typeface="Arial Unicode MS" pitchFamily="34" charset="-128"/>
                <a:ea typeface="Arial Unicode MS" pitchFamily="34" charset="-128"/>
                <a:cs typeface="Arial Unicode MS" pitchFamily="34" charset="-128"/>
              </a:rPr>
              <a:t> </a:t>
            </a:r>
            <a:r>
              <a:rPr lang="fr-FR" altLang="fr-FR" sz="1600" b="1" dirty="0">
                <a:latin typeface="Arial Unicode MS" pitchFamily="34" charset="-128"/>
                <a:ea typeface="Arial Unicode MS" pitchFamily="34" charset="-128"/>
                <a:cs typeface="Arial Unicode MS" pitchFamily="34" charset="-128"/>
              </a:rPr>
              <a:t>Professions de foi et propagande électorale</a:t>
            </a:r>
            <a:r>
              <a:rPr lang="fr-FR" altLang="fr-FR" sz="1600" dirty="0">
                <a:latin typeface="Arial Unicode MS" pitchFamily="34" charset="-128"/>
                <a:ea typeface="Arial Unicode MS" pitchFamily="34" charset="-128"/>
                <a:cs typeface="Arial Unicode MS" pitchFamily="34" charset="-128"/>
              </a:rPr>
              <a:t> </a:t>
            </a:r>
            <a:endParaRPr lang="fr-FR" altLang="fr-FR" sz="1600" dirty="0" smtClean="0">
              <a:latin typeface="Arial Unicode MS" pitchFamily="34" charset="-128"/>
              <a:ea typeface="Arial Unicode MS" pitchFamily="34" charset="-128"/>
              <a:cs typeface="Arial Unicode MS" pitchFamily="34" charset="-128"/>
            </a:endParaRPr>
          </a:p>
          <a:p>
            <a:pPr>
              <a:lnSpc>
                <a:spcPct val="80000"/>
              </a:lnSpc>
            </a:pPr>
            <a:endParaRPr lang="fr-FR" altLang="fr-FR" sz="1600" dirty="0">
              <a:latin typeface="Arial Unicode MS" pitchFamily="34" charset="-128"/>
              <a:ea typeface="Arial Unicode MS" pitchFamily="34" charset="-128"/>
              <a:cs typeface="Arial Unicode MS" pitchFamily="34" charset="-128"/>
            </a:endParaRPr>
          </a:p>
          <a:p>
            <a:pPr>
              <a:lnSpc>
                <a:spcPct val="80000"/>
              </a:lnSpc>
            </a:pPr>
            <a:r>
              <a:rPr lang="fr-FR" altLang="fr-FR" sz="1600" b="1" dirty="0" smtClean="0">
                <a:latin typeface="Arial Unicode MS" pitchFamily="34" charset="-128"/>
                <a:ea typeface="Arial Unicode MS" pitchFamily="34" charset="-128"/>
                <a:cs typeface="Arial Unicode MS" pitchFamily="34" charset="-128"/>
              </a:rPr>
              <a:t>Professions </a:t>
            </a:r>
            <a:r>
              <a:rPr lang="fr-FR" altLang="fr-FR" sz="1600" b="1" dirty="0">
                <a:latin typeface="Arial Unicode MS" pitchFamily="34" charset="-128"/>
                <a:ea typeface="Arial Unicode MS" pitchFamily="34" charset="-128"/>
                <a:cs typeface="Arial Unicode MS" pitchFamily="34" charset="-128"/>
              </a:rPr>
              <a:t>de foi :</a:t>
            </a:r>
            <a:r>
              <a:rPr lang="fr-FR" altLang="fr-FR" sz="1400" dirty="0">
                <a:latin typeface="Arial Unicode MS" pitchFamily="34" charset="-128"/>
                <a:ea typeface="Arial Unicode MS" pitchFamily="34" charset="-128"/>
                <a:cs typeface="Arial Unicode MS" pitchFamily="34" charset="-128"/>
              </a:rPr>
              <a:t> </a:t>
            </a:r>
            <a:r>
              <a:rPr lang="fr-FR" altLang="fr-FR" sz="1600" dirty="0">
                <a:latin typeface="Arial Unicode MS" panose="020B0604020202020204" pitchFamily="34" charset="-128"/>
                <a:ea typeface="Arial Unicode MS" panose="020B0604020202020204" pitchFamily="34" charset="-128"/>
                <a:cs typeface="Arial Unicode MS" panose="020B0604020202020204" pitchFamily="34" charset="-128"/>
              </a:rPr>
              <a:t>Les décrets CT et CAP ne prévoient pas la prise en charge par </a:t>
            </a:r>
            <a:endParaRPr lang="fr-FR" altLang="fr-FR" sz="16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pPr>
              <a:lnSpc>
                <a:spcPct val="80000"/>
              </a:lnSpc>
            </a:pPr>
            <a:r>
              <a:rPr lang="fr-FR" altLang="fr-FR" sz="1600" dirty="0" smtClean="0">
                <a:latin typeface="Arial Unicode MS" panose="020B0604020202020204" pitchFamily="34" charset="-128"/>
                <a:ea typeface="Arial Unicode MS" panose="020B0604020202020204" pitchFamily="34" charset="-128"/>
                <a:cs typeface="Arial Unicode MS" panose="020B0604020202020204" pitchFamily="34" charset="-128"/>
              </a:rPr>
              <a:t>l’administration </a:t>
            </a:r>
            <a:r>
              <a:rPr lang="fr-FR" altLang="fr-FR" sz="1600" dirty="0">
                <a:latin typeface="Arial Unicode MS" panose="020B0604020202020204" pitchFamily="34" charset="-128"/>
                <a:ea typeface="Arial Unicode MS" panose="020B0604020202020204" pitchFamily="34" charset="-128"/>
                <a:cs typeface="Arial Unicode MS" panose="020B0604020202020204" pitchFamily="34" charset="-128"/>
              </a:rPr>
              <a:t>des professions de foi des candidats, pas plus que leur transmission</a:t>
            </a:r>
            <a:r>
              <a:rPr lang="fr-FR" altLang="fr-FR" sz="1600" dirty="0" smtClean="0">
                <a:latin typeface="Arial Unicode MS" panose="020B0604020202020204" pitchFamily="34" charset="-128"/>
                <a:ea typeface="Arial Unicode MS" panose="020B0604020202020204" pitchFamily="34" charset="-128"/>
                <a:cs typeface="Arial Unicode MS" panose="020B0604020202020204" pitchFamily="34" charset="-128"/>
              </a:rPr>
              <a:t>.</a:t>
            </a:r>
          </a:p>
          <a:p>
            <a:pPr>
              <a:lnSpc>
                <a:spcPct val="80000"/>
              </a:lnSpc>
            </a:pPr>
            <a:endParaRPr lang="fr-FR" altLang="fr-FR" sz="16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pPr>
              <a:lnSpc>
                <a:spcPct val="80000"/>
              </a:lnSpc>
            </a:pPr>
            <a:r>
              <a:rPr lang="fr-FR" altLang="fr-FR" sz="1600" dirty="0" smtClean="0">
                <a:latin typeface="Arial Unicode MS" panose="020B0604020202020204" pitchFamily="34" charset="-128"/>
                <a:ea typeface="Arial Unicode MS" panose="020B0604020202020204" pitchFamily="34" charset="-128"/>
                <a:cs typeface="Arial Unicode MS" panose="020B0604020202020204" pitchFamily="34" charset="-128"/>
              </a:rPr>
              <a:t>Toutefois</a:t>
            </a:r>
            <a:r>
              <a:rPr lang="fr-FR" altLang="fr-FR" sz="1600" dirty="0">
                <a:latin typeface="Arial Unicode MS" panose="020B0604020202020204" pitchFamily="34" charset="-128"/>
                <a:ea typeface="Arial Unicode MS" panose="020B0604020202020204" pitchFamily="34" charset="-128"/>
                <a:cs typeface="Arial Unicode MS" panose="020B0604020202020204" pitchFamily="34" charset="-128"/>
              </a:rPr>
              <a:t>, les circulaires d’application de ces décrets prévoient que </a:t>
            </a:r>
            <a:r>
              <a:rPr lang="fr-FR" altLang="fr-FR" sz="1600" b="1" dirty="0">
                <a:latin typeface="Arial Unicode MS" pitchFamily="34" charset="-128"/>
                <a:ea typeface="Arial Unicode MS" pitchFamily="34" charset="-128"/>
                <a:cs typeface="Arial Unicode MS" pitchFamily="34" charset="-128"/>
              </a:rPr>
              <a:t>lorsque l’organisation </a:t>
            </a:r>
            <a:endParaRPr lang="fr-FR" altLang="fr-FR" sz="1600" b="1" dirty="0" smtClean="0">
              <a:latin typeface="Arial Unicode MS" pitchFamily="34" charset="-128"/>
              <a:ea typeface="Arial Unicode MS" pitchFamily="34" charset="-128"/>
              <a:cs typeface="Arial Unicode MS" pitchFamily="34" charset="-128"/>
            </a:endParaRPr>
          </a:p>
          <a:p>
            <a:pPr>
              <a:lnSpc>
                <a:spcPct val="80000"/>
              </a:lnSpc>
            </a:pPr>
            <a:r>
              <a:rPr lang="fr-FR" altLang="fr-FR" sz="1600" b="1" dirty="0" smtClean="0">
                <a:latin typeface="Arial Unicode MS" pitchFamily="34" charset="-128"/>
                <a:ea typeface="Arial Unicode MS" pitchFamily="34" charset="-128"/>
                <a:cs typeface="Arial Unicode MS" pitchFamily="34" charset="-128"/>
              </a:rPr>
              <a:t>syndicale </a:t>
            </a:r>
            <a:r>
              <a:rPr lang="fr-FR" altLang="fr-FR" sz="1600" b="1" dirty="0">
                <a:latin typeface="Arial Unicode MS" pitchFamily="34" charset="-128"/>
                <a:ea typeface="Arial Unicode MS" pitchFamily="34" charset="-128"/>
                <a:cs typeface="Arial Unicode MS" pitchFamily="34" charset="-128"/>
              </a:rPr>
              <a:t>le demande</a:t>
            </a:r>
            <a:r>
              <a:rPr lang="fr-FR" altLang="fr-FR" sz="1600" dirty="0">
                <a:latin typeface="Arial Unicode MS" panose="020B0604020202020204" pitchFamily="34" charset="-128"/>
                <a:ea typeface="Arial Unicode MS" panose="020B0604020202020204" pitchFamily="34" charset="-128"/>
                <a:cs typeface="Arial Unicode MS" panose="020B0604020202020204" pitchFamily="34" charset="-128"/>
              </a:rPr>
              <a:t>, l’administration </a:t>
            </a:r>
            <a:r>
              <a:rPr lang="fr-FR" altLang="fr-FR" sz="1600" b="1" dirty="0">
                <a:latin typeface="Arial Unicode MS" pitchFamily="34" charset="-128"/>
                <a:ea typeface="Arial Unicode MS" pitchFamily="34" charset="-128"/>
                <a:cs typeface="Arial Unicode MS" pitchFamily="34" charset="-128"/>
              </a:rPr>
              <a:t>transmet, en même temps que les bulletins de </a:t>
            </a:r>
            <a:endParaRPr lang="fr-FR" altLang="fr-FR" sz="1600" b="1" dirty="0" smtClean="0">
              <a:latin typeface="Arial Unicode MS" pitchFamily="34" charset="-128"/>
              <a:ea typeface="Arial Unicode MS" pitchFamily="34" charset="-128"/>
              <a:cs typeface="Arial Unicode MS" pitchFamily="34" charset="-128"/>
            </a:endParaRPr>
          </a:p>
          <a:p>
            <a:pPr>
              <a:lnSpc>
                <a:spcPct val="80000"/>
              </a:lnSpc>
            </a:pPr>
            <a:r>
              <a:rPr lang="fr-FR" altLang="fr-FR" sz="1600" b="1" dirty="0" smtClean="0">
                <a:latin typeface="Arial Unicode MS" pitchFamily="34" charset="-128"/>
                <a:ea typeface="Arial Unicode MS" pitchFamily="34" charset="-128"/>
                <a:cs typeface="Arial Unicode MS" pitchFamily="34" charset="-128"/>
              </a:rPr>
              <a:t>vote</a:t>
            </a:r>
            <a:r>
              <a:rPr lang="fr-FR" altLang="fr-FR" sz="1600" dirty="0">
                <a:latin typeface="Arial Unicode MS" panose="020B0604020202020204" pitchFamily="34" charset="-128"/>
                <a:ea typeface="Arial Unicode MS" panose="020B0604020202020204" pitchFamily="34" charset="-128"/>
                <a:cs typeface="Arial Unicode MS" panose="020B0604020202020204" pitchFamily="34" charset="-128"/>
              </a:rPr>
              <a:t>, les professions de foi imprimées par les organisations syndicales. </a:t>
            </a:r>
            <a:endParaRPr lang="fr-FR" altLang="fr-FR" sz="16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pPr>
              <a:lnSpc>
                <a:spcPct val="80000"/>
              </a:lnSpc>
            </a:pPr>
            <a:r>
              <a:rPr lang="fr-FR" altLang="fr-FR" sz="1600" dirty="0" smtClean="0">
                <a:latin typeface="Arial Unicode MS" panose="020B0604020202020204" pitchFamily="34" charset="-128"/>
                <a:ea typeface="Arial Unicode MS" panose="020B0604020202020204" pitchFamily="34" charset="-128"/>
                <a:cs typeface="Arial Unicode MS" panose="020B0604020202020204" pitchFamily="34" charset="-128"/>
              </a:rPr>
              <a:t>Enfin</a:t>
            </a:r>
            <a:r>
              <a:rPr lang="fr-FR" altLang="fr-FR" sz="1600" dirty="0">
                <a:latin typeface="Arial Unicode MS" panose="020B0604020202020204" pitchFamily="34" charset="-128"/>
                <a:ea typeface="Arial Unicode MS" panose="020B0604020202020204" pitchFamily="34" charset="-128"/>
                <a:cs typeface="Arial Unicode MS" panose="020B0604020202020204" pitchFamily="34" charset="-128"/>
              </a:rPr>
              <a:t>, </a:t>
            </a:r>
            <a:r>
              <a:rPr lang="fr-FR" altLang="fr-FR" sz="1600" b="1" dirty="0">
                <a:latin typeface="Arial Unicode MS" pitchFamily="34" charset="-128"/>
                <a:ea typeface="Arial Unicode MS" pitchFamily="34" charset="-128"/>
                <a:cs typeface="Arial Unicode MS" pitchFamily="34" charset="-128"/>
              </a:rPr>
              <a:t>aucune disposition n’interdit</a:t>
            </a:r>
            <a:r>
              <a:rPr lang="fr-FR" altLang="fr-FR" sz="1600" dirty="0">
                <a:latin typeface="Arial Unicode MS" panose="020B0604020202020204" pitchFamily="34" charset="-128"/>
                <a:ea typeface="Arial Unicode MS" panose="020B0604020202020204" pitchFamily="34" charset="-128"/>
                <a:cs typeface="Arial Unicode MS" panose="020B0604020202020204" pitchFamily="34" charset="-128"/>
              </a:rPr>
              <a:t>, que suite à concertation avec les organisations </a:t>
            </a:r>
            <a:endParaRPr lang="fr-FR" altLang="fr-FR" sz="16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pPr>
              <a:lnSpc>
                <a:spcPct val="80000"/>
              </a:lnSpc>
            </a:pPr>
            <a:r>
              <a:rPr lang="fr-FR" altLang="fr-FR" sz="1600" dirty="0" smtClean="0">
                <a:latin typeface="Arial Unicode MS" panose="020B0604020202020204" pitchFamily="34" charset="-128"/>
                <a:ea typeface="Arial Unicode MS" panose="020B0604020202020204" pitchFamily="34" charset="-128"/>
                <a:cs typeface="Arial Unicode MS" panose="020B0604020202020204" pitchFamily="34" charset="-128"/>
              </a:rPr>
              <a:t>syndicales</a:t>
            </a:r>
            <a:r>
              <a:rPr lang="fr-FR" altLang="fr-FR" sz="1600" dirty="0">
                <a:latin typeface="Arial Unicode MS" panose="020B0604020202020204" pitchFamily="34" charset="-128"/>
                <a:ea typeface="Arial Unicode MS" panose="020B0604020202020204" pitchFamily="34" charset="-128"/>
                <a:cs typeface="Arial Unicode MS" panose="020B0604020202020204" pitchFamily="34" charset="-128"/>
              </a:rPr>
              <a:t>, les </a:t>
            </a:r>
            <a:r>
              <a:rPr lang="fr-FR" altLang="fr-FR" sz="1600" b="1" dirty="0">
                <a:latin typeface="Arial Unicode MS" pitchFamily="34" charset="-128"/>
                <a:ea typeface="Arial Unicode MS" pitchFamily="34" charset="-128"/>
                <a:cs typeface="Arial Unicode MS" pitchFamily="34" charset="-128"/>
              </a:rPr>
              <a:t>professions de foi soient imprimées par l’administration</a:t>
            </a:r>
            <a:r>
              <a:rPr lang="fr-FR" altLang="fr-FR" sz="1600" dirty="0">
                <a:latin typeface="Arial Unicode MS" panose="020B0604020202020204" pitchFamily="34" charset="-128"/>
                <a:ea typeface="Arial Unicode MS" panose="020B0604020202020204" pitchFamily="34" charset="-128"/>
                <a:cs typeface="Arial Unicode MS" panose="020B0604020202020204" pitchFamily="34" charset="-128"/>
              </a:rPr>
              <a:t>.  </a:t>
            </a:r>
            <a:endParaRPr lang="fr-FR" altLang="fr-FR" sz="16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pPr>
              <a:lnSpc>
                <a:spcPct val="80000"/>
              </a:lnSpc>
            </a:pPr>
            <a:endParaRPr lang="fr-FR" altLang="fr-FR" sz="1600" dirty="0" smtClean="0">
              <a:latin typeface="Arial Unicode MS" pitchFamily="34" charset="-128"/>
              <a:ea typeface="ＭＳ Ｐゴシック" pitchFamily="34" charset="-128"/>
            </a:endParaRPr>
          </a:p>
          <a:p>
            <a:pPr>
              <a:lnSpc>
                <a:spcPct val="80000"/>
              </a:lnSpc>
            </a:pPr>
            <a:r>
              <a:rPr lang="fr-FR" altLang="fr-FR" sz="1600" dirty="0" smtClean="0">
                <a:latin typeface="Arial Unicode MS" pitchFamily="34" charset="-128"/>
                <a:ea typeface="ＭＳ Ｐゴシック" pitchFamily="34" charset="-128"/>
              </a:rPr>
              <a:t>Dans </a:t>
            </a:r>
            <a:r>
              <a:rPr lang="fr-FR" altLang="fr-FR" sz="1600" dirty="0">
                <a:latin typeface="Arial Unicode MS" pitchFamily="34" charset="-128"/>
                <a:ea typeface="ＭＳ Ｐゴシック" pitchFamily="34" charset="-128"/>
              </a:rPr>
              <a:t>tous les cas, les règles à respecter pour l’établissement des professions de foi </a:t>
            </a:r>
            <a:r>
              <a:rPr lang="fr-FR" altLang="fr-FR" sz="1600" dirty="0" smtClean="0">
                <a:latin typeface="Arial Unicode MS" pitchFamily="34" charset="-128"/>
                <a:ea typeface="ＭＳ Ｐゴシック" pitchFamily="34" charset="-128"/>
              </a:rPr>
              <a:t>sont</a:t>
            </a:r>
          </a:p>
          <a:p>
            <a:pPr>
              <a:lnSpc>
                <a:spcPct val="80000"/>
              </a:lnSpc>
            </a:pPr>
            <a:r>
              <a:rPr lang="fr-FR" altLang="fr-FR" sz="1600" dirty="0" smtClean="0">
                <a:latin typeface="Arial Unicode MS" pitchFamily="34" charset="-128"/>
                <a:ea typeface="ＭＳ Ｐゴシック" pitchFamily="34" charset="-128"/>
              </a:rPr>
              <a:t>également </a:t>
            </a:r>
            <a:r>
              <a:rPr lang="fr-FR" altLang="fr-FR" sz="1600" dirty="0">
                <a:latin typeface="Arial Unicode MS" pitchFamily="34" charset="-128"/>
                <a:ea typeface="ＭＳ Ｐゴシック" pitchFamily="34" charset="-128"/>
              </a:rPr>
              <a:t>à définir </a:t>
            </a:r>
            <a:r>
              <a:rPr lang="fr-FR" altLang="fr-FR" sz="1600" b="1" dirty="0">
                <a:latin typeface="Arial Unicode MS" pitchFamily="34" charset="-128"/>
                <a:ea typeface="ＭＳ Ｐゴシック" pitchFamily="34" charset="-128"/>
              </a:rPr>
              <a:t>en concertation avec les organisations syndicales</a:t>
            </a:r>
            <a:r>
              <a:rPr lang="fr-FR" altLang="fr-FR" sz="1600" dirty="0">
                <a:latin typeface="Arial Unicode MS" pitchFamily="34" charset="-128"/>
                <a:ea typeface="ＭＳ Ｐゴシック" pitchFamily="34" charset="-128"/>
              </a:rPr>
              <a:t>.</a:t>
            </a:r>
          </a:p>
          <a:p>
            <a:pPr>
              <a:lnSpc>
                <a:spcPct val="80000"/>
              </a:lnSpc>
            </a:pPr>
            <a:endParaRPr lang="fr-FR" altLang="fr-FR" sz="1600" dirty="0">
              <a:latin typeface="Arial Unicode MS" pitchFamily="34" charset="-128"/>
              <a:ea typeface="ＭＳ Ｐゴシック" pitchFamily="34" charset="-128"/>
            </a:endParaRPr>
          </a:p>
          <a:p>
            <a:pPr>
              <a:lnSpc>
                <a:spcPct val="80000"/>
              </a:lnSpc>
            </a:pPr>
            <a:endParaRPr lang="fr-FR" altLang="fr-FR" sz="1600" b="1" dirty="0" smtClean="0">
              <a:latin typeface="Arial Unicode MS" pitchFamily="34" charset="-128"/>
              <a:ea typeface="ＭＳ Ｐゴシック" pitchFamily="34" charset="-128"/>
            </a:endParaRPr>
          </a:p>
          <a:p>
            <a:pPr>
              <a:lnSpc>
                <a:spcPct val="80000"/>
              </a:lnSpc>
            </a:pPr>
            <a:r>
              <a:rPr lang="fr-FR" altLang="fr-FR" sz="1600" b="1" dirty="0" smtClean="0">
                <a:latin typeface="Arial Unicode MS" pitchFamily="34" charset="-128"/>
                <a:ea typeface="ＭＳ Ｐゴシック" pitchFamily="34" charset="-128"/>
              </a:rPr>
              <a:t>Propagande </a:t>
            </a:r>
            <a:r>
              <a:rPr lang="fr-FR" altLang="fr-FR" sz="1600" b="1" dirty="0">
                <a:latin typeface="Arial Unicode MS" pitchFamily="34" charset="-128"/>
                <a:ea typeface="ＭＳ Ｐゴシック" pitchFamily="34" charset="-128"/>
              </a:rPr>
              <a:t>électorale :</a:t>
            </a:r>
            <a:r>
              <a:rPr lang="fr-FR" altLang="fr-FR" sz="1600" dirty="0">
                <a:latin typeface="Arial Unicode MS" pitchFamily="34" charset="-128"/>
                <a:ea typeface="ＭＳ Ｐゴシック" pitchFamily="34" charset="-128"/>
              </a:rPr>
              <a:t> Ni les décrets, ni les circulaires d’application </a:t>
            </a:r>
            <a:r>
              <a:rPr lang="fr-FR" altLang="fr-FR" sz="1600" dirty="0" smtClean="0">
                <a:latin typeface="Arial Unicode MS" pitchFamily="34" charset="-128"/>
                <a:ea typeface="ＭＳ Ｐゴシック" pitchFamily="34" charset="-128"/>
              </a:rPr>
              <a:t>FPE et FPH ne </a:t>
            </a:r>
          </a:p>
          <a:p>
            <a:pPr>
              <a:lnSpc>
                <a:spcPct val="80000"/>
              </a:lnSpc>
            </a:pPr>
            <a:r>
              <a:rPr lang="fr-FR" altLang="fr-FR" sz="1600" dirty="0">
                <a:latin typeface="Arial Unicode MS" pitchFamily="34" charset="-128"/>
                <a:ea typeface="ＭＳ Ｐゴシック" pitchFamily="34" charset="-128"/>
              </a:rPr>
              <a:t>p</a:t>
            </a:r>
            <a:r>
              <a:rPr lang="fr-FR" altLang="fr-FR" sz="1600" dirty="0" smtClean="0">
                <a:latin typeface="Arial Unicode MS" pitchFamily="34" charset="-128"/>
                <a:ea typeface="ＭＳ Ｐゴシック" pitchFamily="34" charset="-128"/>
              </a:rPr>
              <a:t>révoient </a:t>
            </a:r>
            <a:r>
              <a:rPr lang="fr-FR" altLang="fr-FR" sz="1600" dirty="0">
                <a:latin typeface="Arial Unicode MS" pitchFamily="34" charset="-128"/>
                <a:ea typeface="ＭＳ Ｐゴシック" pitchFamily="34" charset="-128"/>
              </a:rPr>
              <a:t>de </a:t>
            </a:r>
            <a:r>
              <a:rPr lang="fr-FR" altLang="fr-FR" sz="1600" dirty="0" smtClean="0">
                <a:latin typeface="Arial Unicode MS" pitchFamily="34" charset="-128"/>
                <a:ea typeface="ＭＳ Ｐゴシック" pitchFamily="34" charset="-128"/>
              </a:rPr>
              <a:t>dispositions </a:t>
            </a:r>
            <a:r>
              <a:rPr lang="fr-FR" altLang="fr-FR" sz="1600" dirty="0">
                <a:latin typeface="Arial Unicode MS" pitchFamily="34" charset="-128"/>
                <a:ea typeface="ＭＳ Ｐゴシック" pitchFamily="34" charset="-128"/>
              </a:rPr>
              <a:t>particulières dans ce domaine</a:t>
            </a:r>
            <a:r>
              <a:rPr lang="fr-FR" altLang="fr-FR" sz="1600" dirty="0" smtClean="0">
                <a:latin typeface="Arial Unicode MS" pitchFamily="34" charset="-128"/>
                <a:ea typeface="ＭＳ Ｐゴシック" pitchFamily="34" charset="-128"/>
              </a:rPr>
              <a:t>.</a:t>
            </a:r>
          </a:p>
          <a:p>
            <a:pPr>
              <a:lnSpc>
                <a:spcPct val="80000"/>
              </a:lnSpc>
            </a:pPr>
            <a:endParaRPr lang="fr-FR" altLang="fr-FR" sz="1600" dirty="0">
              <a:latin typeface="Arial Unicode MS" pitchFamily="34" charset="-128"/>
              <a:ea typeface="ＭＳ Ｐゴシック" pitchFamily="34" charset="-128"/>
            </a:endParaRPr>
          </a:p>
          <a:p>
            <a:pPr>
              <a:lnSpc>
                <a:spcPct val="80000"/>
              </a:lnSpc>
            </a:pPr>
            <a:r>
              <a:rPr lang="fr-FR" altLang="fr-FR" sz="1600" dirty="0" smtClean="0">
                <a:latin typeface="Arial Unicode MS" pitchFamily="34" charset="-128"/>
                <a:ea typeface="ＭＳ Ｐゴシック" pitchFamily="34" charset="-128"/>
              </a:rPr>
              <a:t>Pour la FPT, les décrets CT et CAP prévoient  que la distribution ou la diffusion de </a:t>
            </a:r>
          </a:p>
          <a:p>
            <a:pPr>
              <a:lnSpc>
                <a:spcPct val="80000"/>
              </a:lnSpc>
            </a:pPr>
            <a:r>
              <a:rPr lang="fr-FR" altLang="fr-FR" sz="1600" dirty="0" smtClean="0">
                <a:latin typeface="Arial Unicode MS" pitchFamily="34" charset="-128"/>
                <a:ea typeface="ＭＳ Ｐゴシック" pitchFamily="34" charset="-128"/>
              </a:rPr>
              <a:t>documents de propagande électorale sont interdites le jour du scrutin.  </a:t>
            </a:r>
          </a:p>
          <a:p>
            <a:pPr marL="285750" indent="-285750">
              <a:lnSpc>
                <a:spcPct val="80000"/>
              </a:lnSpc>
              <a:buFontTx/>
              <a:buChar char="-"/>
              <a:defRPr/>
            </a:pPr>
            <a:endParaRPr lang="fr-FR" altLang="fr-FR" sz="1800" dirty="0">
              <a:latin typeface="Arial Unicode MS" panose="020B0604020202020204" pitchFamily="34" charset="-128"/>
              <a:ea typeface="Arial Unicode MS" panose="020B0604020202020204" pitchFamily="34" charset="-128"/>
              <a:cs typeface="Arial Unicode MS" panose="020B0604020202020204" pitchFamily="34" charset="-128"/>
            </a:endParaRPr>
          </a:p>
          <a:p>
            <a:endParaRPr lang="fr-FR" dirty="0"/>
          </a:p>
        </p:txBody>
      </p:sp>
      <p:sp>
        <p:nvSpPr>
          <p:cNvPr id="4" name="Espace réservé du texte 3"/>
          <p:cNvSpPr>
            <a:spLocks noGrp="1"/>
          </p:cNvSpPr>
          <p:nvPr>
            <p:ph type="body" idx="10"/>
          </p:nvPr>
        </p:nvSpPr>
        <p:spPr/>
        <p:txBody>
          <a:bodyPr/>
          <a:lstStyle/>
          <a:p>
            <a:endParaRPr lang="fr-FR"/>
          </a:p>
        </p:txBody>
      </p:sp>
      <p:sp>
        <p:nvSpPr>
          <p:cNvPr id="9" name="Espace réservé du texte 8"/>
          <p:cNvSpPr>
            <a:spLocks noGrp="1"/>
          </p:cNvSpPr>
          <p:nvPr>
            <p:ph type="body" idx="15"/>
          </p:nvPr>
        </p:nvSpPr>
        <p:spPr/>
        <p:txBody>
          <a:bodyPr/>
          <a:lstStyle/>
          <a:p>
            <a:endParaRPr lang="fr-FR"/>
          </a:p>
        </p:txBody>
      </p:sp>
      <p:sp>
        <p:nvSpPr>
          <p:cNvPr id="10" name="Espace réservé du numéro de diapositive 9"/>
          <p:cNvSpPr>
            <a:spLocks noGrp="1"/>
          </p:cNvSpPr>
          <p:nvPr>
            <p:ph type="sldNum" sz="quarter" idx="16"/>
          </p:nvPr>
        </p:nvSpPr>
        <p:spPr/>
        <p:txBody>
          <a:bodyPr/>
          <a:lstStyle/>
          <a:p>
            <a:pPr>
              <a:defRPr/>
            </a:pPr>
            <a:fld id="{A148F07E-8F1C-4B9C-8B65-D9F47AC0A6FD}" type="slidenum">
              <a:rPr lang="fr-FR" altLang="fr-FR" smtClean="0"/>
              <a:pPr>
                <a:defRPr/>
              </a:pPr>
              <a:t>17</a:t>
            </a:fld>
            <a:endParaRPr lang="fr-FR" altLang="fr-FR"/>
          </a:p>
        </p:txBody>
      </p:sp>
    </p:spTree>
    <p:extLst>
      <p:ext uri="{BB962C8B-B14F-4D97-AF65-F5344CB8AC3E}">
        <p14:creationId xmlns:p14="http://schemas.microsoft.com/office/powerpoint/2010/main" xmlns="" val="351802984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Elections professionnelles 2018</a:t>
            </a:r>
            <a:endParaRPr lang="fr-FR" dirty="0"/>
          </a:p>
        </p:txBody>
      </p:sp>
      <p:sp>
        <p:nvSpPr>
          <p:cNvPr id="3" name="Espace réservé du contenu 2"/>
          <p:cNvSpPr>
            <a:spLocks noGrp="1"/>
          </p:cNvSpPr>
          <p:nvPr>
            <p:ph idx="1"/>
          </p:nvPr>
        </p:nvSpPr>
        <p:spPr>
          <a:xfrm>
            <a:off x="457200" y="701336"/>
            <a:ext cx="8229600" cy="5442012"/>
          </a:xfrm>
        </p:spPr>
        <p:txBody>
          <a:bodyPr/>
          <a:lstStyle/>
          <a:p>
            <a:pPr marL="457200" lvl="1" indent="0">
              <a:buNone/>
            </a:pPr>
            <a:endParaRPr lang="fr-FR" altLang="fr-FR" sz="1600" b="1" dirty="0" smtClean="0">
              <a:latin typeface="Arial Unicode MS" pitchFamily="34" charset="-128"/>
              <a:ea typeface="Arial Unicode MS" pitchFamily="34" charset="-128"/>
              <a:cs typeface="Arial Unicode MS" pitchFamily="34" charset="-128"/>
            </a:endParaRPr>
          </a:p>
          <a:p>
            <a:pPr>
              <a:lnSpc>
                <a:spcPct val="80000"/>
              </a:lnSpc>
            </a:pPr>
            <a:r>
              <a:rPr lang="fr-FR" altLang="fr-FR" sz="1600" dirty="0">
                <a:latin typeface="Arial Unicode MS" pitchFamily="34" charset="-128"/>
                <a:ea typeface="ＭＳ Ｐゴシック" pitchFamily="34" charset="-128"/>
              </a:rPr>
              <a:t>Des informations syndicales et éléments de propagande électorale peuvent être diffusés </a:t>
            </a:r>
          </a:p>
          <a:p>
            <a:pPr>
              <a:lnSpc>
                <a:spcPct val="80000"/>
              </a:lnSpc>
            </a:pPr>
            <a:r>
              <a:rPr lang="fr-FR" altLang="fr-FR" sz="1600" dirty="0">
                <a:latin typeface="Arial Unicode MS" pitchFamily="34" charset="-128"/>
                <a:ea typeface="ＭＳ Ｐゴシック" pitchFamily="34" charset="-128"/>
              </a:rPr>
              <a:t>par les organisations syndicales durant la campagne électorale, mais il ne doit pas être </a:t>
            </a:r>
          </a:p>
          <a:p>
            <a:pPr>
              <a:lnSpc>
                <a:spcPct val="80000"/>
              </a:lnSpc>
            </a:pPr>
            <a:r>
              <a:rPr lang="fr-FR" altLang="fr-FR" sz="1600" dirty="0">
                <a:latin typeface="Arial Unicode MS" pitchFamily="34" charset="-128"/>
                <a:ea typeface="ＭＳ Ｐゴシック" pitchFamily="34" charset="-128"/>
              </a:rPr>
              <a:t>porté atteinte à la sincérité du scrutin dès lors qu’il est ouvert, c’est-à-dire pendant la</a:t>
            </a:r>
          </a:p>
          <a:p>
            <a:pPr>
              <a:lnSpc>
                <a:spcPct val="80000"/>
              </a:lnSpc>
            </a:pPr>
            <a:r>
              <a:rPr lang="fr-FR" altLang="fr-FR" sz="1600" dirty="0">
                <a:latin typeface="Arial Unicode MS" pitchFamily="34" charset="-128"/>
                <a:ea typeface="ＭＳ Ｐゴシック" pitchFamily="34" charset="-128"/>
              </a:rPr>
              <a:t>période de vote. </a:t>
            </a:r>
            <a:endParaRPr lang="fr-FR" altLang="fr-FR" sz="1600" dirty="0" smtClean="0">
              <a:latin typeface="Arial Unicode MS" pitchFamily="34" charset="-128"/>
              <a:ea typeface="ＭＳ Ｐゴシック" pitchFamily="34" charset="-128"/>
            </a:endParaRPr>
          </a:p>
          <a:p>
            <a:pPr>
              <a:lnSpc>
                <a:spcPct val="80000"/>
              </a:lnSpc>
            </a:pPr>
            <a:endParaRPr lang="fr-FR" altLang="fr-FR" sz="1600" dirty="0">
              <a:latin typeface="Arial Unicode MS" pitchFamily="34" charset="-128"/>
              <a:ea typeface="ＭＳ Ｐゴシック" pitchFamily="34" charset="-128"/>
            </a:endParaRPr>
          </a:p>
          <a:p>
            <a:pPr>
              <a:lnSpc>
                <a:spcPct val="80000"/>
              </a:lnSpc>
            </a:pPr>
            <a:r>
              <a:rPr lang="fr-FR" altLang="fr-FR" sz="1600" dirty="0">
                <a:latin typeface="Arial Unicode MS" pitchFamily="34" charset="-128"/>
                <a:ea typeface="ＭＳ Ｐゴシック" pitchFamily="34" charset="-128"/>
              </a:rPr>
              <a:t>Ces informations pourront être diffusées sur support papier et par voie électronique en </a:t>
            </a:r>
          </a:p>
          <a:p>
            <a:pPr>
              <a:lnSpc>
                <a:spcPct val="80000"/>
              </a:lnSpc>
            </a:pPr>
            <a:r>
              <a:rPr lang="fr-FR" altLang="fr-FR" sz="1600" dirty="0">
                <a:latin typeface="Arial Unicode MS" pitchFamily="34" charset="-128"/>
                <a:ea typeface="ＭＳ Ｐゴシック" pitchFamily="34" charset="-128"/>
              </a:rPr>
              <a:t>respectant les arrêtés ou décisions d’utilisation des TIC par les organisations syndicales </a:t>
            </a:r>
          </a:p>
          <a:p>
            <a:pPr>
              <a:lnSpc>
                <a:spcPct val="80000"/>
              </a:lnSpc>
            </a:pPr>
            <a:r>
              <a:rPr lang="fr-FR" altLang="fr-FR" sz="1600" dirty="0">
                <a:latin typeface="Arial Unicode MS" pitchFamily="34" charset="-128"/>
                <a:ea typeface="ＭＳ Ｐゴシック" pitchFamily="34" charset="-128"/>
              </a:rPr>
              <a:t>en vigueur dans les administrations. </a:t>
            </a:r>
            <a:endParaRPr lang="fr-FR" altLang="fr-FR" sz="1600" dirty="0" smtClean="0">
              <a:latin typeface="Arial Unicode MS" pitchFamily="34" charset="-128"/>
              <a:ea typeface="ＭＳ Ｐゴシック" pitchFamily="34" charset="-128"/>
            </a:endParaRPr>
          </a:p>
          <a:p>
            <a:pPr>
              <a:lnSpc>
                <a:spcPct val="80000"/>
              </a:lnSpc>
            </a:pPr>
            <a:endParaRPr lang="fr-FR" altLang="fr-FR" sz="1600" dirty="0">
              <a:latin typeface="Arial Unicode MS" pitchFamily="34" charset="-128"/>
              <a:ea typeface="ＭＳ Ｐゴシック" pitchFamily="34" charset="-128"/>
              <a:cs typeface="Arial Unicode MS" panose="020B0604020202020204" pitchFamily="34" charset="-128"/>
            </a:endParaRPr>
          </a:p>
          <a:p>
            <a:pPr marL="457200" lvl="1" indent="0">
              <a:buNone/>
            </a:pPr>
            <a:r>
              <a:rPr lang="fr-FR" altLang="fr-FR" sz="1600" b="1" dirty="0" smtClean="0">
                <a:latin typeface="Arial Unicode MS" pitchFamily="34" charset="-128"/>
                <a:ea typeface="Arial Unicode MS" pitchFamily="34" charset="-128"/>
                <a:cs typeface="Arial Unicode MS" pitchFamily="34" charset="-128"/>
              </a:rPr>
              <a:t>➣</a:t>
            </a:r>
            <a:r>
              <a:rPr lang="fr-FR" altLang="fr-FR" sz="1600" dirty="0" smtClean="0">
                <a:latin typeface="Arial Unicode MS" pitchFamily="34" charset="-128"/>
                <a:ea typeface="Arial Unicode MS" pitchFamily="34" charset="-128"/>
                <a:cs typeface="Arial Unicode MS" pitchFamily="34" charset="-128"/>
              </a:rPr>
              <a:t> </a:t>
            </a:r>
            <a:r>
              <a:rPr lang="fr-FR" altLang="fr-FR" sz="1600" b="1" dirty="0">
                <a:latin typeface="Arial Unicode MS" pitchFamily="34" charset="-128"/>
                <a:ea typeface="ＭＳ Ｐゴシック" pitchFamily="34" charset="-128"/>
              </a:rPr>
              <a:t>Diffusion du matériel de </a:t>
            </a:r>
            <a:r>
              <a:rPr lang="fr-FR" altLang="fr-FR" sz="1600" b="1" dirty="0" smtClean="0">
                <a:latin typeface="Arial Unicode MS" pitchFamily="34" charset="-128"/>
                <a:ea typeface="ＭＳ Ｐゴシック" pitchFamily="34" charset="-128"/>
              </a:rPr>
              <a:t>vote</a:t>
            </a:r>
          </a:p>
          <a:p>
            <a:pPr lvl="1">
              <a:buFontTx/>
              <a:buNone/>
            </a:pPr>
            <a:endParaRPr lang="fr-FR" altLang="fr-FR" sz="1600" dirty="0" smtClean="0">
              <a:latin typeface="Arial Unicode MS" pitchFamily="34" charset="-128"/>
              <a:ea typeface="ＭＳ Ｐゴシック" pitchFamily="34" charset="-128"/>
            </a:endParaRPr>
          </a:p>
          <a:p>
            <a:pPr lvl="1">
              <a:buFontTx/>
              <a:buNone/>
            </a:pPr>
            <a:r>
              <a:rPr lang="fr-FR" altLang="fr-FR" sz="1600" dirty="0" smtClean="0">
                <a:latin typeface="Arial Unicode MS" pitchFamily="34" charset="-128"/>
                <a:ea typeface="ＭＳ Ｐゴシック" pitchFamily="34" charset="-128"/>
              </a:rPr>
              <a:t>Les  </a:t>
            </a:r>
            <a:r>
              <a:rPr lang="fr-FR" altLang="fr-FR" sz="1600" dirty="0">
                <a:latin typeface="Arial Unicode MS" pitchFamily="34" charset="-128"/>
                <a:ea typeface="ＭＳ Ｐゴシック" pitchFamily="34" charset="-128"/>
              </a:rPr>
              <a:t>décrets CT et CAP prévoient que les </a:t>
            </a:r>
            <a:r>
              <a:rPr lang="fr-FR" altLang="fr-FR" sz="1600" b="1" dirty="0">
                <a:latin typeface="Arial Unicode MS" pitchFamily="34" charset="-128"/>
                <a:ea typeface="ＭＳ Ｐゴシック" pitchFamily="34" charset="-128"/>
              </a:rPr>
              <a:t>bulletins et les enveloppes</a:t>
            </a:r>
            <a:r>
              <a:rPr lang="fr-FR" altLang="fr-FR" sz="1600" dirty="0">
                <a:latin typeface="Arial Unicode MS" pitchFamily="34" charset="-128"/>
                <a:ea typeface="ＭＳ Ｐゴシック" pitchFamily="34" charset="-128"/>
              </a:rPr>
              <a:t> sont </a:t>
            </a:r>
            <a:r>
              <a:rPr lang="fr-FR" altLang="fr-FR" sz="1600" b="1" dirty="0" smtClean="0">
                <a:latin typeface="Arial Unicode MS" pitchFamily="34" charset="-128"/>
                <a:ea typeface="ＭＳ Ｐゴシック" pitchFamily="34" charset="-128"/>
              </a:rPr>
              <a:t>transmis</a:t>
            </a:r>
          </a:p>
          <a:p>
            <a:pPr lvl="1">
              <a:buFontTx/>
              <a:buNone/>
            </a:pPr>
            <a:r>
              <a:rPr lang="fr-FR" altLang="fr-FR" sz="1600" dirty="0" smtClean="0">
                <a:latin typeface="Arial Unicode MS" pitchFamily="34" charset="-128"/>
                <a:ea typeface="ＭＳ Ｐゴシック" pitchFamily="34" charset="-128"/>
              </a:rPr>
              <a:t>par </a:t>
            </a:r>
            <a:r>
              <a:rPr lang="fr-FR" altLang="fr-FR" sz="1600" dirty="0">
                <a:latin typeface="Arial Unicode MS" pitchFamily="34" charset="-128"/>
                <a:ea typeface="ＭＳ Ｐゴシック" pitchFamily="34" charset="-128"/>
              </a:rPr>
              <a:t>l’administration aux agents admis à voter dans les sections de vote.</a:t>
            </a:r>
          </a:p>
          <a:p>
            <a:pPr lvl="1">
              <a:buFontTx/>
              <a:buNone/>
            </a:pPr>
            <a:r>
              <a:rPr lang="fr-FR" altLang="fr-FR" sz="1600" dirty="0">
                <a:latin typeface="Arial Unicode MS" pitchFamily="34" charset="-128"/>
                <a:ea typeface="ＭＳ Ｐゴシック" pitchFamily="34" charset="-128"/>
              </a:rPr>
              <a:t>Des exemplaires sont </a:t>
            </a:r>
            <a:r>
              <a:rPr lang="fr-FR" altLang="fr-FR" sz="1600" b="1" dirty="0">
                <a:latin typeface="Arial Unicode MS" pitchFamily="34" charset="-128"/>
                <a:ea typeface="ＭＳ Ｐゴシック" pitchFamily="34" charset="-128"/>
              </a:rPr>
              <a:t>mis à disposition</a:t>
            </a:r>
            <a:r>
              <a:rPr lang="fr-FR" altLang="fr-FR" sz="1600" dirty="0">
                <a:latin typeface="Arial Unicode MS" pitchFamily="34" charset="-128"/>
                <a:ea typeface="ＭＳ Ｐゴシック" pitchFamily="34" charset="-128"/>
              </a:rPr>
              <a:t> le jour du scrutin.</a:t>
            </a:r>
          </a:p>
          <a:p>
            <a:pPr lvl="1">
              <a:buFontTx/>
              <a:buNone/>
            </a:pPr>
            <a:r>
              <a:rPr lang="fr-FR" altLang="fr-FR" sz="1600" dirty="0" smtClean="0">
                <a:latin typeface="Arial Unicode MS" pitchFamily="34" charset="-128"/>
                <a:ea typeface="ＭＳ Ｐゴシック" pitchFamily="34" charset="-128"/>
              </a:rPr>
              <a:t>Enfin</a:t>
            </a:r>
            <a:r>
              <a:rPr lang="fr-FR" altLang="fr-FR" sz="1600" dirty="0">
                <a:latin typeface="Arial Unicode MS" pitchFamily="34" charset="-128"/>
                <a:ea typeface="ＭＳ Ｐゴシック" pitchFamily="34" charset="-128"/>
              </a:rPr>
              <a:t>, même si aucune disposition ne le prévoit expressément, il convient que </a:t>
            </a:r>
          </a:p>
          <a:p>
            <a:pPr lvl="1">
              <a:buFontTx/>
              <a:buNone/>
            </a:pPr>
            <a:r>
              <a:rPr lang="fr-FR" altLang="fr-FR" sz="1600" dirty="0">
                <a:latin typeface="Arial Unicode MS" pitchFamily="34" charset="-128"/>
                <a:ea typeface="ＭＳ Ｐゴシック" pitchFamily="34" charset="-128"/>
              </a:rPr>
              <a:t>chaque électeur reçoive une </a:t>
            </a:r>
            <a:r>
              <a:rPr lang="fr-FR" altLang="fr-FR" sz="1600" b="1" dirty="0">
                <a:latin typeface="Arial Unicode MS" pitchFamily="34" charset="-128"/>
                <a:ea typeface="ＭＳ Ｐゴシック" pitchFamily="34" charset="-128"/>
              </a:rPr>
              <a:t>notice </a:t>
            </a:r>
            <a:r>
              <a:rPr lang="fr-FR" altLang="fr-FR" sz="1600" b="1" dirty="0" smtClean="0">
                <a:latin typeface="Arial Unicode MS" pitchFamily="34" charset="-128"/>
                <a:ea typeface="ＭＳ Ｐゴシック" pitchFamily="34" charset="-128"/>
              </a:rPr>
              <a:t>d’information</a:t>
            </a:r>
            <a:r>
              <a:rPr lang="fr-FR" altLang="fr-FR" sz="1600" dirty="0" smtClean="0">
                <a:latin typeface="Arial Unicode MS" pitchFamily="34" charset="-128"/>
                <a:ea typeface="ＭＳ Ｐゴシック" pitchFamily="34" charset="-128"/>
              </a:rPr>
              <a:t>.  </a:t>
            </a:r>
          </a:p>
          <a:p>
            <a:pPr lvl="1">
              <a:buFontTx/>
              <a:buNone/>
            </a:pPr>
            <a:endParaRPr lang="fr-FR" altLang="fr-FR" sz="1600" dirty="0">
              <a:latin typeface="Arial Unicode MS" pitchFamily="34" charset="-128"/>
              <a:ea typeface="ＭＳ Ｐゴシック" pitchFamily="34" charset="-128"/>
            </a:endParaRPr>
          </a:p>
          <a:p>
            <a:pPr lvl="1">
              <a:buFontTx/>
              <a:buNone/>
            </a:pPr>
            <a:endParaRPr lang="fr-FR" altLang="fr-FR" sz="1600" dirty="0">
              <a:latin typeface="Arial Unicode MS" pitchFamily="34" charset="-128"/>
              <a:ea typeface="ＭＳ Ｐゴシック" pitchFamily="34" charset="-128"/>
            </a:endParaRPr>
          </a:p>
          <a:p>
            <a:endPar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r>
              <a:rPr lang="fr-FR" sz="1800" dirty="0">
                <a:latin typeface="Arial Unicode MS" panose="020B0604020202020204" pitchFamily="34" charset="-128"/>
                <a:ea typeface="Arial Unicode MS" panose="020B0604020202020204" pitchFamily="34" charset="-128"/>
                <a:cs typeface="Arial Unicode MS" panose="020B0604020202020204" pitchFamily="34" charset="-128"/>
              </a:rPr>
              <a:t>	</a:t>
            </a:r>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						</a:t>
            </a:r>
            <a:endParaRPr lang="fr-FR" sz="180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4" name="Espace réservé du texte 3"/>
          <p:cNvSpPr>
            <a:spLocks noGrp="1"/>
          </p:cNvSpPr>
          <p:nvPr>
            <p:ph type="body" idx="10"/>
          </p:nvPr>
        </p:nvSpPr>
        <p:spPr/>
        <p:txBody>
          <a:bodyPr/>
          <a:lstStyle/>
          <a:p>
            <a:endParaRPr lang="fr-FR"/>
          </a:p>
        </p:txBody>
      </p:sp>
      <p:sp>
        <p:nvSpPr>
          <p:cNvPr id="9" name="Espace réservé du texte 8"/>
          <p:cNvSpPr>
            <a:spLocks noGrp="1"/>
          </p:cNvSpPr>
          <p:nvPr>
            <p:ph type="body" idx="15"/>
          </p:nvPr>
        </p:nvSpPr>
        <p:spPr/>
        <p:txBody>
          <a:bodyPr/>
          <a:lstStyle/>
          <a:p>
            <a:endParaRPr lang="fr-FR"/>
          </a:p>
        </p:txBody>
      </p:sp>
      <p:sp>
        <p:nvSpPr>
          <p:cNvPr id="10" name="Espace réservé du numéro de diapositive 9"/>
          <p:cNvSpPr>
            <a:spLocks noGrp="1"/>
          </p:cNvSpPr>
          <p:nvPr>
            <p:ph type="sldNum" sz="quarter" idx="16"/>
          </p:nvPr>
        </p:nvSpPr>
        <p:spPr/>
        <p:txBody>
          <a:bodyPr/>
          <a:lstStyle/>
          <a:p>
            <a:pPr>
              <a:defRPr/>
            </a:pPr>
            <a:fld id="{A148F07E-8F1C-4B9C-8B65-D9F47AC0A6FD}" type="slidenum">
              <a:rPr lang="fr-FR" altLang="fr-FR" smtClean="0"/>
              <a:pPr>
                <a:defRPr/>
              </a:pPr>
              <a:t>18</a:t>
            </a:fld>
            <a:endParaRPr lang="fr-FR" altLang="fr-FR"/>
          </a:p>
        </p:txBody>
      </p:sp>
    </p:spTree>
    <p:extLst>
      <p:ext uri="{BB962C8B-B14F-4D97-AF65-F5344CB8AC3E}">
        <p14:creationId xmlns:p14="http://schemas.microsoft.com/office/powerpoint/2010/main" xmlns="" val="57879133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Elections professionnelles 2018</a:t>
            </a:r>
            <a:endParaRPr lang="fr-FR" dirty="0"/>
          </a:p>
        </p:txBody>
      </p:sp>
      <p:sp>
        <p:nvSpPr>
          <p:cNvPr id="3" name="Espace réservé du contenu 2"/>
          <p:cNvSpPr>
            <a:spLocks noGrp="1"/>
          </p:cNvSpPr>
          <p:nvPr>
            <p:ph idx="1"/>
          </p:nvPr>
        </p:nvSpPr>
        <p:spPr>
          <a:xfrm>
            <a:off x="457200" y="910167"/>
            <a:ext cx="8229600" cy="5357468"/>
          </a:xfrm>
        </p:spPr>
        <p:txBody>
          <a:bodyPr/>
          <a:lstStyle/>
          <a:p>
            <a:r>
              <a:rPr lang="fr-FR" b="1" dirty="0" smtClean="0">
                <a:latin typeface="Arial Unicode MS" panose="020B0604020202020204" pitchFamily="34" charset="-128"/>
                <a:ea typeface="Arial Unicode MS" panose="020B0604020202020204" pitchFamily="34" charset="-128"/>
                <a:cs typeface="Arial Unicode MS" panose="020B0604020202020204" pitchFamily="34" charset="-128"/>
              </a:rPr>
              <a:t>Autres points :</a:t>
            </a:r>
          </a:p>
          <a:p>
            <a:endParaRPr lang="fr-FR" b="1"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r>
              <a:rPr lang="fr-FR" b="1" dirty="0" smtClean="0">
                <a:latin typeface="Arial Unicode MS" panose="020B0604020202020204" pitchFamily="34" charset="-128"/>
                <a:ea typeface="Arial Unicode MS" panose="020B0604020202020204" pitchFamily="34" charset="-128"/>
                <a:cs typeface="Arial Unicode MS" panose="020B0604020202020204" pitchFamily="34" charset="-128"/>
              </a:rPr>
              <a:t>1- Examen du projet de circulaire</a:t>
            </a:r>
          </a:p>
          <a:p>
            <a:r>
              <a:rPr lang="fr-FR" b="1" dirty="0" smtClean="0">
                <a:latin typeface="Arial Unicode MS" panose="020B0604020202020204" pitchFamily="34" charset="-128"/>
                <a:ea typeface="Arial Unicode MS" panose="020B0604020202020204" pitchFamily="34" charset="-128"/>
                <a:cs typeface="Arial Unicode MS" panose="020B0604020202020204" pitchFamily="34" charset="-128"/>
              </a:rPr>
              <a:t>2 - CAP : grades non pourvus au 1</a:t>
            </a:r>
            <a:r>
              <a:rPr lang="fr-FR" b="1" baseline="30000" dirty="0" smtClean="0">
                <a:latin typeface="Arial Unicode MS" panose="020B0604020202020204" pitchFamily="34" charset="-128"/>
                <a:ea typeface="Arial Unicode MS" panose="020B0604020202020204" pitchFamily="34" charset="-128"/>
                <a:cs typeface="Arial Unicode MS" panose="020B0604020202020204" pitchFamily="34" charset="-128"/>
              </a:rPr>
              <a:t>er</a:t>
            </a:r>
            <a:r>
              <a:rPr lang="fr-FR" b="1" dirty="0" smtClean="0">
                <a:latin typeface="Arial Unicode MS" panose="020B0604020202020204" pitchFamily="34" charset="-128"/>
                <a:ea typeface="Arial Unicode MS" panose="020B0604020202020204" pitchFamily="34" charset="-128"/>
                <a:cs typeface="Arial Unicode MS" panose="020B0604020202020204" pitchFamily="34" charset="-128"/>
              </a:rPr>
              <a:t> janvier 2018 – Sujet FPE</a:t>
            </a:r>
          </a:p>
          <a:p>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Huit ministères sont concernés par la création en 2017 de nouveaux grades au</a:t>
            </a:r>
          </a:p>
          <a:p>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sein de certains corps dans le cadre de PPCR.</a:t>
            </a:r>
          </a:p>
          <a:p>
            <a:endPar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Dans la majorité des cas, les tableaux d’avancement auront été soumis à l’avis </a:t>
            </a:r>
          </a:p>
          <a:p>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des CAP avant la fin de l’année 2017 et les effectifs dans les nouveaux grades</a:t>
            </a:r>
          </a:p>
          <a:p>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seront connus au 1</a:t>
            </a:r>
            <a:r>
              <a:rPr lang="fr-FR" sz="1800" baseline="30000" dirty="0" smtClean="0">
                <a:latin typeface="Arial Unicode MS" panose="020B0604020202020204" pitchFamily="34" charset="-128"/>
                <a:ea typeface="Arial Unicode MS" panose="020B0604020202020204" pitchFamily="34" charset="-128"/>
                <a:cs typeface="Arial Unicode MS" panose="020B0604020202020204" pitchFamily="34" charset="-128"/>
              </a:rPr>
              <a:t>er</a:t>
            </a:r>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 janvier 2018.</a:t>
            </a:r>
          </a:p>
          <a:p>
            <a:endPar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Dans certains cas, dès lors que les contingents d’agents seront connus au 1</a:t>
            </a:r>
            <a:r>
              <a:rPr lang="fr-FR" sz="1800" baseline="30000" dirty="0" smtClean="0">
                <a:latin typeface="Arial Unicode MS" panose="020B0604020202020204" pitchFamily="34" charset="-128"/>
                <a:ea typeface="Arial Unicode MS" panose="020B0604020202020204" pitchFamily="34" charset="-128"/>
                <a:cs typeface="Arial Unicode MS" panose="020B0604020202020204" pitchFamily="34" charset="-128"/>
              </a:rPr>
              <a:t>er</a:t>
            </a:r>
          </a:p>
          <a:p>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janvier 2018, il est proposé de considérer que les effectifs du grade sont </a:t>
            </a:r>
          </a:p>
          <a:p>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connus et permettent de déterminer le nombre de représentants quand bien</a:t>
            </a:r>
          </a:p>
          <a:p>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même  les tableaux d’avancement seront examinés par les CAP au cours du </a:t>
            </a:r>
          </a:p>
          <a:p>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1</a:t>
            </a:r>
            <a:r>
              <a:rPr lang="fr-FR" sz="1800" baseline="30000" dirty="0" smtClean="0">
                <a:latin typeface="Arial Unicode MS" panose="020B0604020202020204" pitchFamily="34" charset="-128"/>
                <a:ea typeface="Arial Unicode MS" panose="020B0604020202020204" pitchFamily="34" charset="-128"/>
                <a:cs typeface="Arial Unicode MS" panose="020B0604020202020204" pitchFamily="34" charset="-128"/>
              </a:rPr>
              <a:t>er</a:t>
            </a:r>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 semestre 2018. </a:t>
            </a:r>
          </a:p>
          <a:p>
            <a:endParaRPr lang="fr-FR" sz="1800" dirty="0">
              <a:latin typeface="Arial Unicode MS" panose="020B0604020202020204" pitchFamily="34" charset="-128"/>
              <a:ea typeface="Arial Unicode MS" panose="020B0604020202020204" pitchFamily="34" charset="-128"/>
              <a:cs typeface="Arial Unicode MS" panose="020B0604020202020204" pitchFamily="34" charset="-128"/>
            </a:endParaRPr>
          </a:p>
          <a:p>
            <a:endParaRPr lang="fr-FR" dirty="0"/>
          </a:p>
          <a:p>
            <a:endParaRPr lang="fr-FR" dirty="0" smtClean="0"/>
          </a:p>
          <a:p>
            <a:r>
              <a:rPr lang="fr-FR" dirty="0" smtClean="0"/>
              <a:t> </a:t>
            </a:r>
            <a:endParaRPr lang="fr-FR" dirty="0"/>
          </a:p>
        </p:txBody>
      </p:sp>
      <p:sp>
        <p:nvSpPr>
          <p:cNvPr id="4" name="Espace réservé du texte 3"/>
          <p:cNvSpPr>
            <a:spLocks noGrp="1"/>
          </p:cNvSpPr>
          <p:nvPr>
            <p:ph type="body" idx="10"/>
          </p:nvPr>
        </p:nvSpPr>
        <p:spPr/>
        <p:txBody>
          <a:bodyPr/>
          <a:lstStyle/>
          <a:p>
            <a:endParaRPr lang="fr-FR"/>
          </a:p>
        </p:txBody>
      </p:sp>
      <p:sp>
        <p:nvSpPr>
          <p:cNvPr id="9" name="Espace réservé du texte 8"/>
          <p:cNvSpPr>
            <a:spLocks noGrp="1"/>
          </p:cNvSpPr>
          <p:nvPr>
            <p:ph type="body" idx="15"/>
          </p:nvPr>
        </p:nvSpPr>
        <p:spPr/>
        <p:txBody>
          <a:bodyPr/>
          <a:lstStyle/>
          <a:p>
            <a:endParaRPr lang="fr-FR" dirty="0"/>
          </a:p>
        </p:txBody>
      </p:sp>
      <p:sp>
        <p:nvSpPr>
          <p:cNvPr id="10" name="Espace réservé du numéro de diapositive 9"/>
          <p:cNvSpPr>
            <a:spLocks noGrp="1"/>
          </p:cNvSpPr>
          <p:nvPr>
            <p:ph type="sldNum" sz="quarter" idx="16"/>
          </p:nvPr>
        </p:nvSpPr>
        <p:spPr/>
        <p:txBody>
          <a:bodyPr/>
          <a:lstStyle/>
          <a:p>
            <a:pPr>
              <a:defRPr/>
            </a:pPr>
            <a:fld id="{A148F07E-8F1C-4B9C-8B65-D9F47AC0A6FD}" type="slidenum">
              <a:rPr lang="fr-FR" altLang="fr-FR" smtClean="0"/>
              <a:pPr>
                <a:defRPr/>
              </a:pPr>
              <a:t>19</a:t>
            </a:fld>
            <a:endParaRPr lang="fr-FR" altLang="fr-FR"/>
          </a:p>
        </p:txBody>
      </p:sp>
    </p:spTree>
    <p:extLst>
      <p:ext uri="{BB962C8B-B14F-4D97-AF65-F5344CB8AC3E}">
        <p14:creationId xmlns:p14="http://schemas.microsoft.com/office/powerpoint/2010/main" xmlns="" val="5822496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5"/>
          <p:cNvSpPr>
            <a:spLocks noGrp="1" noChangeArrowheads="1"/>
          </p:cNvSpPr>
          <p:nvPr>
            <p:ph type="sldNum" sz="quarter" idx="16"/>
          </p:nvPr>
        </p:nvSpPr>
        <p:spPr>
          <a:noFill/>
        </p:spPr>
        <p:txBody>
          <a:bodyPr/>
          <a:lstStyle>
            <a:lvl1pPr eaLnBrk="0" hangingPunct="0">
              <a:defRPr>
                <a:solidFill>
                  <a:schemeClr val="tx1"/>
                </a:solidFill>
                <a:latin typeface="Arial" pitchFamily="34" charset="0"/>
                <a:ea typeface="ＭＳ Ｐゴシック" pitchFamily="34" charset="-128"/>
              </a:defRPr>
            </a:lvl1pPr>
            <a:lvl2pPr marL="742950" indent="-285750" eaLnBrk="0" hangingPunct="0">
              <a:defRPr>
                <a:solidFill>
                  <a:schemeClr val="tx1"/>
                </a:solidFill>
                <a:latin typeface="Arial" pitchFamily="34" charset="0"/>
                <a:ea typeface="ＭＳ Ｐゴシック" pitchFamily="34" charset="-128"/>
              </a:defRPr>
            </a:lvl2pPr>
            <a:lvl3pPr marL="1143000" indent="-228600" eaLnBrk="0" hangingPunct="0">
              <a:defRPr>
                <a:solidFill>
                  <a:schemeClr val="tx1"/>
                </a:solidFill>
                <a:latin typeface="Arial" pitchFamily="34" charset="0"/>
                <a:ea typeface="ＭＳ Ｐゴシック" pitchFamily="34" charset="-128"/>
              </a:defRPr>
            </a:lvl3pPr>
            <a:lvl4pPr marL="1600200" indent="-228600" eaLnBrk="0" hangingPunct="0">
              <a:defRPr>
                <a:solidFill>
                  <a:schemeClr val="tx1"/>
                </a:solidFill>
                <a:latin typeface="Arial" pitchFamily="34" charset="0"/>
                <a:ea typeface="ＭＳ Ｐゴシック" pitchFamily="34" charset="-128"/>
              </a:defRPr>
            </a:lvl4pPr>
            <a:lvl5pPr marL="2057400" indent="-228600" eaLnBrk="0" hangingPunct="0">
              <a:defRPr>
                <a:solidFill>
                  <a:schemeClr val="tx1"/>
                </a:solidFill>
                <a:latin typeface="Arial" pitchFamily="34" charset="0"/>
                <a:ea typeface="ＭＳ Ｐゴシック" pitchFamily="34" charset="-128"/>
              </a:defRPr>
            </a:lvl5pPr>
            <a:lvl6pPr marL="25146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fld id="{49E7BEF2-A000-459E-B3C4-480A0A215BFA}" type="slidenum">
              <a:rPr lang="fr-FR" altLang="fr-FR" smtClean="0"/>
              <a:pPr/>
              <a:t>2</a:t>
            </a:fld>
            <a:endParaRPr lang="fr-FR" altLang="fr-FR" smtClean="0"/>
          </a:p>
        </p:txBody>
      </p:sp>
      <p:sp>
        <p:nvSpPr>
          <p:cNvPr id="5123" name="Titre 1"/>
          <p:cNvSpPr>
            <a:spLocks noGrp="1"/>
          </p:cNvSpPr>
          <p:nvPr>
            <p:ph type="title"/>
          </p:nvPr>
        </p:nvSpPr>
        <p:spPr bwMode="auto">
          <a:xfrm>
            <a:off x="457200" y="274638"/>
            <a:ext cx="8229600" cy="241300"/>
          </a:xfrm>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r>
              <a:rPr lang="fr-FR" altLang="fr-FR" dirty="0" smtClean="0">
                <a:ea typeface="Section-Medium"/>
              </a:rPr>
              <a:t>Elections professionnelles 2018</a:t>
            </a:r>
          </a:p>
        </p:txBody>
      </p:sp>
      <p:sp>
        <p:nvSpPr>
          <p:cNvPr id="5124" name="Espace réservé du contenu 2"/>
          <p:cNvSpPr>
            <a:spLocks noGrp="1"/>
          </p:cNvSpPr>
          <p:nvPr>
            <p:ph idx="1"/>
          </p:nvPr>
        </p:nvSpPr>
        <p:spPr bwMode="auto">
          <a:xfrm>
            <a:off x="212802" y="683581"/>
            <a:ext cx="8340571" cy="5628441"/>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r>
              <a:rPr lang="fr-FR" altLang="fr-FR" b="1" dirty="0" smtClean="0">
                <a:latin typeface="Arial Unicode MS" panose="020B0604020202020204" pitchFamily="34" charset="-128"/>
                <a:ea typeface="Arial Unicode MS" panose="020B0604020202020204" pitchFamily="34" charset="-128"/>
                <a:cs typeface="Arial Unicode MS" panose="020B0604020202020204" pitchFamily="34" charset="-128"/>
              </a:rPr>
              <a:t>Ordre du jour</a:t>
            </a:r>
          </a:p>
          <a:p>
            <a:endParaRPr lang="fr-FR" altLang="fr-FR" b="1"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r>
              <a:rPr lang="fr-FR" altLang="fr-FR" sz="1800" b="1" dirty="0" smtClean="0">
                <a:latin typeface="Arial Unicode MS" panose="020B0604020202020204" pitchFamily="34" charset="-128"/>
                <a:ea typeface="Arial Unicode MS" panose="020B0604020202020204" pitchFamily="34" charset="-128"/>
                <a:cs typeface="Arial Unicode MS" panose="020B0604020202020204" pitchFamily="34" charset="-128"/>
              </a:rPr>
              <a:t>Suite de la réunion du 18 octobre 2017</a:t>
            </a:r>
          </a:p>
          <a:p>
            <a:endParaRPr lang="fr-FR" altLang="fr-FR" sz="1800" b="1"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r>
              <a:rPr lang="fr-FR" altLang="fr-FR" sz="1800" b="1" dirty="0" smtClean="0">
                <a:latin typeface="Arial Unicode MS" panose="020B0604020202020204" pitchFamily="34" charset="-128"/>
                <a:ea typeface="Arial Unicode MS" panose="020B0604020202020204" pitchFamily="34" charset="-128"/>
                <a:cs typeface="Arial Unicode MS" panose="020B0604020202020204" pitchFamily="34" charset="-128"/>
              </a:rPr>
              <a:t>Suite de l’examen du cadre juridique des élections :</a:t>
            </a:r>
          </a:p>
          <a:p>
            <a:r>
              <a:rPr lang="fr-FR" alt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 Corps électoral du comité technique et critères de composition de ce </a:t>
            </a:r>
          </a:p>
          <a:p>
            <a:r>
              <a:rPr lang="fr-FR" alt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corps électoral</a:t>
            </a:r>
          </a:p>
          <a:p>
            <a:r>
              <a:rPr lang="fr-FR" alt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 Composition des instances supérieures</a:t>
            </a:r>
            <a:endParaRPr lang="fr-FR" altLang="fr-FR" sz="1800" dirty="0">
              <a:latin typeface="Arial Unicode MS" panose="020B0604020202020204" pitchFamily="34" charset="-128"/>
              <a:ea typeface="Arial Unicode MS" panose="020B0604020202020204" pitchFamily="34" charset="-128"/>
              <a:cs typeface="Arial Unicode MS" panose="020B0604020202020204" pitchFamily="34" charset="-128"/>
            </a:endParaRPr>
          </a:p>
          <a:p>
            <a:r>
              <a:rPr lang="fr-FR" alt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 Candidatures communes</a:t>
            </a:r>
          </a:p>
          <a:p>
            <a:r>
              <a:rPr lang="fr-FR" alt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 Organisation pratique des élections </a:t>
            </a:r>
          </a:p>
          <a:p>
            <a:endParaRPr lang="fr-FR" altLang="fr-FR" sz="1800" dirty="0">
              <a:latin typeface="Arial Unicode MS" panose="020B0604020202020204" pitchFamily="34" charset="-128"/>
              <a:ea typeface="Arial Unicode MS" panose="020B0604020202020204" pitchFamily="34" charset="-128"/>
              <a:cs typeface="Arial Unicode MS" panose="020B0604020202020204" pitchFamily="34" charset="-128"/>
            </a:endParaRPr>
          </a:p>
          <a:p>
            <a:r>
              <a:rPr lang="fr-FR" altLang="fr-FR" sz="1800" b="1" dirty="0" smtClean="0">
                <a:latin typeface="Arial Unicode MS" panose="020B0604020202020204" pitchFamily="34" charset="-128"/>
                <a:ea typeface="Arial Unicode MS" panose="020B0604020202020204" pitchFamily="34" charset="-128"/>
                <a:cs typeface="Arial Unicode MS" panose="020B0604020202020204" pitchFamily="34" charset="-128"/>
              </a:rPr>
              <a:t>Autres points :</a:t>
            </a:r>
            <a:endParaRPr lang="fr-FR" altLang="fr-FR" sz="1800" b="1" dirty="0">
              <a:latin typeface="Arial Unicode MS" panose="020B0604020202020204" pitchFamily="34" charset="-128"/>
              <a:ea typeface="Arial Unicode MS" panose="020B0604020202020204" pitchFamily="34" charset="-128"/>
              <a:cs typeface="Arial Unicode MS" panose="020B0604020202020204" pitchFamily="34" charset="-128"/>
            </a:endParaRPr>
          </a:p>
          <a:p>
            <a:r>
              <a:rPr lang="fr-FR" alt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 Projet de circulaire relatif à la représentation équilibrée</a:t>
            </a:r>
          </a:p>
          <a:p>
            <a:r>
              <a:rPr lang="fr-FR" alt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 CAP : Question des nouveaux grades sans effectifs au 1</a:t>
            </a:r>
            <a:r>
              <a:rPr lang="fr-FR" altLang="fr-FR" sz="1800" baseline="30000" dirty="0" smtClean="0">
                <a:latin typeface="Arial Unicode MS" panose="020B0604020202020204" pitchFamily="34" charset="-128"/>
                <a:ea typeface="Arial Unicode MS" panose="020B0604020202020204" pitchFamily="34" charset="-128"/>
                <a:cs typeface="Arial Unicode MS" panose="020B0604020202020204" pitchFamily="34" charset="-128"/>
              </a:rPr>
              <a:t>er</a:t>
            </a:r>
            <a:r>
              <a:rPr lang="fr-FR" alt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 janvier 2018</a:t>
            </a:r>
          </a:p>
          <a:p>
            <a:r>
              <a:rPr lang="fr-FR" alt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 Avancement des opérations pour les administrations recourant au vote</a:t>
            </a:r>
          </a:p>
          <a:p>
            <a:r>
              <a:rPr lang="fr-FR" alt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électronique.</a:t>
            </a:r>
            <a:endParaRPr lang="fr-FR" altLang="fr-FR" sz="1800" dirty="0">
              <a:latin typeface="Arial Unicode MS" panose="020B0604020202020204" pitchFamily="34" charset="-128"/>
              <a:ea typeface="Arial Unicode MS" panose="020B0604020202020204" pitchFamily="34" charset="-128"/>
              <a:cs typeface="Arial Unicode MS" panose="020B0604020202020204" pitchFamily="34" charset="-128"/>
            </a:endParaRPr>
          </a:p>
          <a:p>
            <a:endParaRPr lang="fr-FR" altLang="fr-FR" dirty="0">
              <a:ea typeface="Section-Bold"/>
            </a:endParaRPr>
          </a:p>
          <a:p>
            <a:endParaRPr lang="fr-FR" altLang="fr-FR" dirty="0" smtClean="0">
              <a:ea typeface="Section-Bold"/>
            </a:endParaRPr>
          </a:p>
        </p:txBody>
      </p:sp>
      <p:sp>
        <p:nvSpPr>
          <p:cNvPr id="5125" name="Espace réservé du texte 3"/>
          <p:cNvSpPr>
            <a:spLocks noGrp="1"/>
          </p:cNvSpPr>
          <p:nvPr>
            <p:ph type="body" idx="10"/>
          </p:nvPr>
        </p:nvSpPr>
        <p:spPr bwMode="auto">
          <a:xfrm>
            <a:off x="7435850" y="274638"/>
            <a:ext cx="1241425" cy="241300"/>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endParaRPr lang="fr-FR" altLang="fr-FR" smtClean="0">
              <a:ea typeface="Section-Medium"/>
            </a:endParaRPr>
          </a:p>
        </p:txBody>
      </p:sp>
      <p:sp>
        <p:nvSpPr>
          <p:cNvPr id="5130" name="Espace réservé du texte 8"/>
          <p:cNvSpPr>
            <a:spLocks noGrp="1"/>
          </p:cNvSpPr>
          <p:nvPr>
            <p:ph type="body" idx="15"/>
          </p:nvPr>
        </p:nvSpPr>
        <p:spPr bwMode="auto">
          <a:xfrm>
            <a:off x="457200" y="6450013"/>
            <a:ext cx="6507163" cy="2000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endParaRPr lang="fr-FR" altLang="fr-FR" smtClean="0">
              <a:ea typeface="Section-Medium"/>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Elections professionnelles 2018 </a:t>
            </a:r>
            <a:endParaRPr lang="fr-FR"/>
          </a:p>
        </p:txBody>
      </p:sp>
      <p:sp>
        <p:nvSpPr>
          <p:cNvPr id="3" name="Espace réservé du contenu 2"/>
          <p:cNvSpPr>
            <a:spLocks noGrp="1"/>
          </p:cNvSpPr>
          <p:nvPr>
            <p:ph idx="1"/>
          </p:nvPr>
        </p:nvSpPr>
        <p:spPr>
          <a:xfrm>
            <a:off x="466106" y="852668"/>
            <a:ext cx="8220694" cy="45719"/>
          </a:xfrm>
        </p:spPr>
        <p:txBody>
          <a:bodyPr/>
          <a:lstStyle/>
          <a:p>
            <a:endPar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Si les contingents ne sont pas arrêtés juridiquement au 1</a:t>
            </a:r>
            <a:r>
              <a:rPr lang="fr-FR" sz="1800" baseline="30000" dirty="0" smtClean="0">
                <a:latin typeface="Arial Unicode MS" panose="020B0604020202020204" pitchFamily="34" charset="-128"/>
                <a:ea typeface="Arial Unicode MS" panose="020B0604020202020204" pitchFamily="34" charset="-128"/>
                <a:cs typeface="Arial Unicode MS" panose="020B0604020202020204" pitchFamily="34" charset="-128"/>
              </a:rPr>
              <a:t>er</a:t>
            </a:r>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 janvier 2018, une </a:t>
            </a:r>
          </a:p>
          <a:p>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modification du décret CAP pourrait être envisagée afin de décaler la date de </a:t>
            </a:r>
          </a:p>
          <a:p>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la photographie pour la répartition des effectifs et du nombre de représentants</a:t>
            </a:r>
          </a:p>
          <a:p>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du personnel au sein des grades. </a:t>
            </a:r>
          </a:p>
          <a:p>
            <a:pPr marL="0" indent="0"/>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En effet, la </a:t>
            </a:r>
            <a:r>
              <a:rPr lang="fr-FR" sz="1800" dirty="0">
                <a:latin typeface="Arial Unicode MS" panose="020B0604020202020204" pitchFamily="34" charset="-128"/>
                <a:ea typeface="Arial Unicode MS" panose="020B0604020202020204" pitchFamily="34" charset="-128"/>
                <a:cs typeface="Arial Unicode MS" panose="020B0604020202020204" pitchFamily="34" charset="-128"/>
              </a:rPr>
              <a:t>rédaction actuelle </a:t>
            </a:r>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du décret </a:t>
            </a:r>
            <a:r>
              <a:rPr lang="fr-FR" sz="1800" dirty="0">
                <a:latin typeface="Arial Unicode MS" panose="020B0604020202020204" pitchFamily="34" charset="-128"/>
                <a:ea typeface="Arial Unicode MS" panose="020B0604020202020204" pitchFamily="34" charset="-128"/>
                <a:cs typeface="Arial Unicode MS" panose="020B0604020202020204" pitchFamily="34" charset="-128"/>
              </a:rPr>
              <a:t>prévoit que la date de référence puisse être, non le 1</a:t>
            </a:r>
            <a:r>
              <a:rPr lang="fr-FR" sz="1800" baseline="30000" dirty="0">
                <a:latin typeface="Arial Unicode MS" panose="020B0604020202020204" pitchFamily="34" charset="-128"/>
                <a:ea typeface="Arial Unicode MS" panose="020B0604020202020204" pitchFamily="34" charset="-128"/>
                <a:cs typeface="Arial Unicode MS" panose="020B0604020202020204" pitchFamily="34" charset="-128"/>
              </a:rPr>
              <a:t>er</a:t>
            </a:r>
            <a:r>
              <a:rPr lang="fr-FR" sz="1800" dirty="0">
                <a:latin typeface="Arial Unicode MS" panose="020B0604020202020204" pitchFamily="34" charset="-128"/>
                <a:ea typeface="Arial Unicode MS" panose="020B0604020202020204" pitchFamily="34" charset="-128"/>
                <a:cs typeface="Arial Unicode MS" panose="020B0604020202020204" pitchFamily="34" charset="-128"/>
              </a:rPr>
              <a:t> janvier de l’année, mais 4 mois avant l’élection dès lors qu’une réorganisation des services ou une modification statutaire entraîne une variation d’au moins 20% des effectifs représentés au sein de la commission.</a:t>
            </a:r>
          </a:p>
          <a:p>
            <a:pPr marL="0" indent="0"/>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Toutefois, cela ne </a:t>
            </a:r>
            <a:r>
              <a:rPr lang="fr-FR" sz="1800" dirty="0">
                <a:latin typeface="Arial Unicode MS" panose="020B0604020202020204" pitchFamily="34" charset="-128"/>
                <a:ea typeface="Arial Unicode MS" panose="020B0604020202020204" pitchFamily="34" charset="-128"/>
                <a:cs typeface="Arial Unicode MS" panose="020B0604020202020204" pitchFamily="34" charset="-128"/>
              </a:rPr>
              <a:t>correspond pas à la situation des grades sans effectifs et donc à </a:t>
            </a:r>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 la  </a:t>
            </a:r>
            <a:r>
              <a:rPr lang="fr-FR" sz="1800" dirty="0">
                <a:latin typeface="Arial Unicode MS" panose="020B0604020202020204" pitchFamily="34" charset="-128"/>
                <a:ea typeface="Arial Unicode MS" panose="020B0604020202020204" pitchFamily="34" charset="-128"/>
                <a:cs typeface="Arial Unicode MS" panose="020B0604020202020204" pitchFamily="34" charset="-128"/>
              </a:rPr>
              <a:t>question </a:t>
            </a:r>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posée de la répartition </a:t>
            </a:r>
            <a:r>
              <a:rPr lang="fr-FR" sz="1800" dirty="0">
                <a:latin typeface="Arial Unicode MS" panose="020B0604020202020204" pitchFamily="34" charset="-128"/>
                <a:ea typeface="Arial Unicode MS" panose="020B0604020202020204" pitchFamily="34" charset="-128"/>
                <a:cs typeface="Arial Unicode MS" panose="020B0604020202020204" pitchFamily="34" charset="-128"/>
              </a:rPr>
              <a:t>des effectifs entre les grades à l’intérieur de la commission.</a:t>
            </a:r>
          </a:p>
          <a:p>
            <a:endPar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A noter que, dans tous les cas, la photographie des effectifs du corps, dont les parts de femmes et d’hommes représentés au sein de l’ensemble de la commission peut être faite le 1</a:t>
            </a:r>
            <a:r>
              <a:rPr lang="fr-FR" sz="1800" baseline="30000" dirty="0" smtClean="0">
                <a:latin typeface="Arial Unicode MS" panose="020B0604020202020204" pitchFamily="34" charset="-128"/>
                <a:ea typeface="Arial Unicode MS" panose="020B0604020202020204" pitchFamily="34" charset="-128"/>
                <a:cs typeface="Arial Unicode MS" panose="020B0604020202020204" pitchFamily="34" charset="-128"/>
              </a:rPr>
              <a:t>er</a:t>
            </a:r>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 janvier 2018.</a:t>
            </a:r>
          </a:p>
          <a:p>
            <a:pPr marL="0" indent="0"/>
            <a:endParaRPr lang="fr-FR" sz="1800" dirty="0">
              <a:latin typeface="Arial Unicode MS" panose="020B0604020202020204" pitchFamily="34" charset="-128"/>
              <a:ea typeface="Arial Unicode MS" panose="020B0604020202020204" pitchFamily="34" charset="-128"/>
              <a:cs typeface="Arial Unicode MS" panose="020B0604020202020204" pitchFamily="34" charset="-128"/>
            </a:endParaRPr>
          </a:p>
          <a:p>
            <a:endParaRPr lang="fr-FR" dirty="0">
              <a:latin typeface="Arial Unicode MS" panose="020B0604020202020204" pitchFamily="34" charset="-128"/>
              <a:ea typeface="Arial Unicode MS" panose="020B0604020202020204" pitchFamily="34" charset="-128"/>
              <a:cs typeface="Arial Unicode MS" panose="020B0604020202020204" pitchFamily="34" charset="-128"/>
            </a:endParaRPr>
          </a:p>
          <a:p>
            <a:endParaRPr lang="fr-FR"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endParaRPr lang="fr-FR" dirty="0">
              <a:latin typeface="Arial Unicode MS" panose="020B0604020202020204" pitchFamily="34" charset="-128"/>
              <a:ea typeface="Arial Unicode MS" panose="020B0604020202020204" pitchFamily="34" charset="-128"/>
              <a:cs typeface="Arial Unicode MS" panose="020B0604020202020204" pitchFamily="34" charset="-128"/>
            </a:endParaRPr>
          </a:p>
          <a:p>
            <a:endParaRPr lang="fr-FR"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endParaRPr lang="fr-FR" dirty="0">
              <a:latin typeface="Arial Unicode MS" panose="020B0604020202020204" pitchFamily="34" charset="-128"/>
              <a:ea typeface="Arial Unicode MS" panose="020B0604020202020204" pitchFamily="34" charset="-128"/>
              <a:cs typeface="Arial Unicode MS" panose="020B0604020202020204" pitchFamily="34" charset="-128"/>
            </a:endParaRPr>
          </a:p>
          <a:p>
            <a:endParaRPr lang="fr-FR"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endParaRPr lang="fr-FR" dirty="0">
              <a:latin typeface="Arial Unicode MS" panose="020B0604020202020204" pitchFamily="34" charset="-128"/>
              <a:ea typeface="Arial Unicode MS" panose="020B0604020202020204" pitchFamily="34" charset="-128"/>
              <a:cs typeface="Arial Unicode MS" panose="020B0604020202020204" pitchFamily="34" charset="-128"/>
            </a:endParaRPr>
          </a:p>
          <a:p>
            <a:endParaRPr lang="fr-FR"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endParaRPr lang="fr-FR" dirty="0"/>
          </a:p>
        </p:txBody>
      </p:sp>
      <p:sp>
        <p:nvSpPr>
          <p:cNvPr id="4" name="Espace réservé du texte 3"/>
          <p:cNvSpPr>
            <a:spLocks noGrp="1"/>
          </p:cNvSpPr>
          <p:nvPr>
            <p:ph type="body" idx="10"/>
          </p:nvPr>
        </p:nvSpPr>
        <p:spPr/>
        <p:txBody>
          <a:bodyPr/>
          <a:lstStyle/>
          <a:p>
            <a:endParaRPr lang="fr-FR"/>
          </a:p>
        </p:txBody>
      </p:sp>
      <p:sp>
        <p:nvSpPr>
          <p:cNvPr id="9" name="Espace réservé du texte 8"/>
          <p:cNvSpPr>
            <a:spLocks noGrp="1"/>
          </p:cNvSpPr>
          <p:nvPr>
            <p:ph type="body" idx="15"/>
          </p:nvPr>
        </p:nvSpPr>
        <p:spPr/>
        <p:txBody>
          <a:bodyPr/>
          <a:lstStyle/>
          <a:p>
            <a:endParaRPr lang="fr-FR"/>
          </a:p>
        </p:txBody>
      </p:sp>
      <p:sp>
        <p:nvSpPr>
          <p:cNvPr id="10" name="Espace réservé du numéro de diapositive 9"/>
          <p:cNvSpPr>
            <a:spLocks noGrp="1"/>
          </p:cNvSpPr>
          <p:nvPr>
            <p:ph type="sldNum" sz="quarter" idx="16"/>
          </p:nvPr>
        </p:nvSpPr>
        <p:spPr/>
        <p:txBody>
          <a:bodyPr/>
          <a:lstStyle/>
          <a:p>
            <a:pPr>
              <a:defRPr/>
            </a:pPr>
            <a:fld id="{A148F07E-8F1C-4B9C-8B65-D9F47AC0A6FD}" type="slidenum">
              <a:rPr lang="fr-FR" altLang="fr-FR" smtClean="0"/>
              <a:pPr>
                <a:defRPr/>
              </a:pPr>
              <a:t>20</a:t>
            </a:fld>
            <a:endParaRPr lang="fr-FR" altLang="fr-FR"/>
          </a:p>
        </p:txBody>
      </p:sp>
    </p:spTree>
    <p:extLst>
      <p:ext uri="{BB962C8B-B14F-4D97-AF65-F5344CB8AC3E}">
        <p14:creationId xmlns:p14="http://schemas.microsoft.com/office/powerpoint/2010/main" xmlns="" val="390824667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Elections professionnelles 2018</a:t>
            </a:r>
            <a:endParaRPr lang="fr-FR" dirty="0"/>
          </a:p>
        </p:txBody>
      </p:sp>
      <p:sp>
        <p:nvSpPr>
          <p:cNvPr id="3" name="Espace réservé du contenu 2"/>
          <p:cNvSpPr>
            <a:spLocks noGrp="1"/>
          </p:cNvSpPr>
          <p:nvPr>
            <p:ph idx="1"/>
          </p:nvPr>
        </p:nvSpPr>
        <p:spPr>
          <a:xfrm>
            <a:off x="457200" y="910167"/>
            <a:ext cx="8229600" cy="5419612"/>
          </a:xfrm>
        </p:spPr>
        <p:txBody>
          <a:bodyPr/>
          <a:lstStyle/>
          <a:p>
            <a:r>
              <a:rPr lang="fr-FR" b="1" dirty="0" smtClean="0">
                <a:latin typeface="Arial Unicode MS" panose="020B0604020202020204" pitchFamily="34" charset="-128"/>
                <a:ea typeface="Arial Unicode MS" panose="020B0604020202020204" pitchFamily="34" charset="-128"/>
                <a:cs typeface="Arial Unicode MS" panose="020B0604020202020204" pitchFamily="34" charset="-128"/>
              </a:rPr>
              <a:t>3 – Situation particulière des corps et cadres d’emplois à caractère </a:t>
            </a:r>
          </a:p>
          <a:p>
            <a:r>
              <a:rPr lang="fr-FR" b="1" dirty="0" smtClean="0">
                <a:latin typeface="Arial Unicode MS" panose="020B0604020202020204" pitchFamily="34" charset="-128"/>
                <a:ea typeface="Arial Unicode MS" panose="020B0604020202020204" pitchFamily="34" charset="-128"/>
                <a:cs typeface="Arial Unicode MS" panose="020B0604020202020204" pitchFamily="34" charset="-128"/>
              </a:rPr>
              <a:t>sociaux-éducatifs</a:t>
            </a:r>
          </a:p>
          <a:p>
            <a:endParaRPr lang="fr-FR" sz="1800" b="1"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r>
              <a:rPr lang="fr-FR" sz="1800" b="1" dirty="0" smtClean="0">
                <a:latin typeface="Arial Unicode MS" panose="020B0604020202020204" pitchFamily="34" charset="-128"/>
                <a:ea typeface="Arial Unicode MS" panose="020B0604020202020204" pitchFamily="34" charset="-128"/>
                <a:cs typeface="Arial Unicode MS" panose="020B0604020202020204" pitchFamily="34" charset="-128"/>
              </a:rPr>
              <a:t>Pour la FPT :</a:t>
            </a:r>
          </a:p>
          <a:p>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Pour le cadre d’emploi des assistants socio-éducatifs et celui des éducateurs </a:t>
            </a:r>
          </a:p>
          <a:p>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de jeunes enfants, l’application de la réforme, soit le passage de la catégorie B </a:t>
            </a:r>
          </a:p>
          <a:p>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À la catégorie A prendra effet au 1</a:t>
            </a:r>
            <a:r>
              <a:rPr lang="fr-FR" sz="1800" baseline="30000" dirty="0" smtClean="0">
                <a:latin typeface="Arial Unicode MS" panose="020B0604020202020204" pitchFamily="34" charset="-128"/>
                <a:ea typeface="Arial Unicode MS" panose="020B0604020202020204" pitchFamily="34" charset="-128"/>
                <a:cs typeface="Arial Unicode MS" panose="020B0604020202020204" pitchFamily="34" charset="-128"/>
              </a:rPr>
              <a:t>er</a:t>
            </a:r>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 février 2019.</a:t>
            </a:r>
          </a:p>
          <a:p>
            <a:endParaRPr lang="fr-FR" sz="1800" dirty="0">
              <a:latin typeface="Arial Unicode MS" panose="020B0604020202020204" pitchFamily="34" charset="-128"/>
              <a:ea typeface="Arial Unicode MS" panose="020B0604020202020204" pitchFamily="34" charset="-128"/>
              <a:cs typeface="Arial Unicode MS" panose="020B0604020202020204" pitchFamily="34" charset="-128"/>
            </a:endParaRPr>
          </a:p>
          <a:p>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Dans ce versant, les CAP sont organisées par catégorie A, B et C et par </a:t>
            </a:r>
          </a:p>
          <a:p>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groupes hiérarchiques à l’intérieur de la commission. </a:t>
            </a:r>
          </a:p>
          <a:p>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Ces groupes hiérarchiques regroupent des fonctionnaires de niveaux </a:t>
            </a:r>
          </a:p>
          <a:p>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hiérarchiques équivalents appartenant à différents cadres d’emplois.</a:t>
            </a:r>
          </a:p>
          <a:p>
            <a:endParaRPr lang="fr-FR" sz="1800" dirty="0">
              <a:latin typeface="Arial Unicode MS" panose="020B0604020202020204" pitchFamily="34" charset="-128"/>
              <a:ea typeface="Arial Unicode MS" panose="020B0604020202020204" pitchFamily="34" charset="-128"/>
              <a:cs typeface="Arial Unicode MS" panose="020B0604020202020204" pitchFamily="34" charset="-128"/>
            </a:endParaRPr>
          </a:p>
          <a:p>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Le passage de B en A des deux cadres d’emploi concernés aura donc un </a:t>
            </a:r>
          </a:p>
          <a:p>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impact important sur la composition de certaines CAP des catégories A et B </a:t>
            </a:r>
          </a:p>
          <a:p>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essentiellement au niveau des départements.    </a:t>
            </a:r>
          </a:p>
          <a:p>
            <a:endPar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endParaRPr lang="fr-FR"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endParaRPr lang="fr-FR" dirty="0"/>
          </a:p>
          <a:p>
            <a:endParaRPr lang="fr-FR" dirty="0" smtClean="0"/>
          </a:p>
          <a:p>
            <a:r>
              <a:rPr lang="fr-FR" dirty="0" smtClean="0"/>
              <a:t> </a:t>
            </a:r>
            <a:endParaRPr lang="fr-FR" dirty="0"/>
          </a:p>
        </p:txBody>
      </p:sp>
      <p:sp>
        <p:nvSpPr>
          <p:cNvPr id="4" name="Espace réservé du texte 3"/>
          <p:cNvSpPr>
            <a:spLocks noGrp="1"/>
          </p:cNvSpPr>
          <p:nvPr>
            <p:ph type="body" idx="10"/>
          </p:nvPr>
        </p:nvSpPr>
        <p:spPr/>
        <p:txBody>
          <a:bodyPr/>
          <a:lstStyle/>
          <a:p>
            <a:endParaRPr lang="fr-FR"/>
          </a:p>
        </p:txBody>
      </p:sp>
      <p:sp>
        <p:nvSpPr>
          <p:cNvPr id="9" name="Espace réservé du texte 8"/>
          <p:cNvSpPr>
            <a:spLocks noGrp="1"/>
          </p:cNvSpPr>
          <p:nvPr>
            <p:ph type="body" idx="15"/>
          </p:nvPr>
        </p:nvSpPr>
        <p:spPr/>
        <p:txBody>
          <a:bodyPr/>
          <a:lstStyle/>
          <a:p>
            <a:endParaRPr lang="fr-FR"/>
          </a:p>
        </p:txBody>
      </p:sp>
      <p:sp>
        <p:nvSpPr>
          <p:cNvPr id="10" name="Espace réservé du numéro de diapositive 9"/>
          <p:cNvSpPr>
            <a:spLocks noGrp="1"/>
          </p:cNvSpPr>
          <p:nvPr>
            <p:ph type="sldNum" sz="quarter" idx="16"/>
          </p:nvPr>
        </p:nvSpPr>
        <p:spPr/>
        <p:txBody>
          <a:bodyPr/>
          <a:lstStyle/>
          <a:p>
            <a:pPr>
              <a:defRPr/>
            </a:pPr>
            <a:fld id="{A148F07E-8F1C-4B9C-8B65-D9F47AC0A6FD}" type="slidenum">
              <a:rPr lang="fr-FR" altLang="fr-FR" smtClean="0"/>
              <a:pPr>
                <a:defRPr/>
              </a:pPr>
              <a:t>21</a:t>
            </a:fld>
            <a:endParaRPr lang="fr-FR" altLang="fr-FR"/>
          </a:p>
        </p:txBody>
      </p:sp>
    </p:spTree>
    <p:extLst>
      <p:ext uri="{BB962C8B-B14F-4D97-AF65-F5344CB8AC3E}">
        <p14:creationId xmlns:p14="http://schemas.microsoft.com/office/powerpoint/2010/main" xmlns="" val="339346692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Elections professionnelles 2018</a:t>
            </a:r>
            <a:endParaRPr lang="fr-FR" dirty="0"/>
          </a:p>
        </p:txBody>
      </p:sp>
      <p:sp>
        <p:nvSpPr>
          <p:cNvPr id="3" name="Espace réservé du contenu 2"/>
          <p:cNvSpPr>
            <a:spLocks noGrp="1"/>
          </p:cNvSpPr>
          <p:nvPr>
            <p:ph idx="1"/>
          </p:nvPr>
        </p:nvSpPr>
        <p:spPr>
          <a:xfrm>
            <a:off x="457200" y="736848"/>
            <a:ext cx="8229600" cy="5513032"/>
          </a:xfrm>
        </p:spPr>
        <p:txBody>
          <a:bodyPr/>
          <a:lstStyle/>
          <a:p>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Afin d’éviter de nouvelles élections en 2019 pour ces CAP, il est proposé </a:t>
            </a:r>
          </a:p>
          <a:p>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d’anticiper la représentation des fonctionnaires concernés par cette réforme au </a:t>
            </a:r>
          </a:p>
          <a:p>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sein des CAP de catégorie A en les rendant électeurs et éligibles à ces</a:t>
            </a:r>
          </a:p>
          <a:p>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commissions.  </a:t>
            </a:r>
          </a:p>
          <a:p>
            <a:r>
              <a:rPr lang="fr-FR" sz="1800" i="1" dirty="0" smtClean="0">
                <a:latin typeface="Arial Unicode MS" panose="020B0604020202020204" pitchFamily="34" charset="-128"/>
                <a:ea typeface="Arial Unicode MS" panose="020B0604020202020204" pitchFamily="34" charset="-128"/>
                <a:cs typeface="Arial Unicode MS" panose="020B0604020202020204" pitchFamily="34" charset="-128"/>
              </a:rPr>
              <a:t>La DGCL prépare le décret en Conseil d’Etat nécessaire pour répondre à </a:t>
            </a:r>
          </a:p>
          <a:p>
            <a:r>
              <a:rPr lang="fr-FR" sz="1800" i="1" dirty="0" smtClean="0">
                <a:latin typeface="Arial Unicode MS" panose="020B0604020202020204" pitchFamily="34" charset="-128"/>
                <a:ea typeface="Arial Unicode MS" panose="020B0604020202020204" pitchFamily="34" charset="-128"/>
                <a:cs typeface="Arial Unicode MS" panose="020B0604020202020204" pitchFamily="34" charset="-128"/>
              </a:rPr>
              <a:t>cette situation, qui sera soumis au prochain CSFPT (20 décembre) .</a:t>
            </a:r>
          </a:p>
          <a:p>
            <a:endParaRPr lang="fr-FR" sz="1800" b="1"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r>
              <a:rPr lang="fr-FR" sz="1800" b="1" dirty="0" smtClean="0">
                <a:latin typeface="Arial Unicode MS" panose="020B0604020202020204" pitchFamily="34" charset="-128"/>
                <a:ea typeface="Arial Unicode MS" panose="020B0604020202020204" pitchFamily="34" charset="-128"/>
                <a:cs typeface="Arial Unicode MS" panose="020B0604020202020204" pitchFamily="34" charset="-128"/>
              </a:rPr>
              <a:t>Pour la FPH :</a:t>
            </a:r>
          </a:p>
          <a:p>
            <a:endPar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La situation est identique puisque quatre corps à caractère socio-éducatif </a:t>
            </a:r>
          </a:p>
          <a:p>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doivent passer de la catégorie B à la catégorie A.</a:t>
            </a:r>
          </a:p>
          <a:p>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Il existe 4 CAP pour la catégorie A et 3 pour la catégorie B en fonction des </a:t>
            </a:r>
          </a:p>
          <a:p>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métiers. Au sein de ces commissions, les groupes et sous-groupes regroupent </a:t>
            </a:r>
          </a:p>
          <a:p>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des fonctionnaires de niveau hiérarchique équivalent appartenant à différents</a:t>
            </a:r>
          </a:p>
          <a:p>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corps.</a:t>
            </a:r>
          </a:p>
          <a:p>
            <a:endPar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endPar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        </a:t>
            </a:r>
          </a:p>
          <a:p>
            <a:endParaRPr lang="fr-FR" sz="1800" i="1" dirty="0">
              <a:latin typeface="Arial Unicode MS" panose="020B0604020202020204" pitchFamily="34" charset="-128"/>
              <a:ea typeface="Arial Unicode MS" panose="020B0604020202020204" pitchFamily="34" charset="-128"/>
              <a:cs typeface="Arial Unicode MS" panose="020B0604020202020204" pitchFamily="34" charset="-128"/>
            </a:endParaRPr>
          </a:p>
          <a:p>
            <a:endParaRPr lang="fr-FR" sz="1800" i="1"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endParaRPr lang="fr-FR" sz="1800" i="1"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4" name="Espace réservé du texte 3"/>
          <p:cNvSpPr>
            <a:spLocks noGrp="1"/>
          </p:cNvSpPr>
          <p:nvPr>
            <p:ph type="body" idx="10"/>
          </p:nvPr>
        </p:nvSpPr>
        <p:spPr/>
        <p:txBody>
          <a:bodyPr/>
          <a:lstStyle/>
          <a:p>
            <a:endParaRPr lang="fr-FR"/>
          </a:p>
        </p:txBody>
      </p:sp>
      <p:sp>
        <p:nvSpPr>
          <p:cNvPr id="9" name="Espace réservé du texte 8"/>
          <p:cNvSpPr>
            <a:spLocks noGrp="1"/>
          </p:cNvSpPr>
          <p:nvPr>
            <p:ph type="body" idx="15"/>
          </p:nvPr>
        </p:nvSpPr>
        <p:spPr/>
        <p:txBody>
          <a:bodyPr/>
          <a:lstStyle/>
          <a:p>
            <a:endParaRPr lang="fr-FR"/>
          </a:p>
        </p:txBody>
      </p:sp>
      <p:sp>
        <p:nvSpPr>
          <p:cNvPr id="10" name="Espace réservé du numéro de diapositive 9"/>
          <p:cNvSpPr>
            <a:spLocks noGrp="1"/>
          </p:cNvSpPr>
          <p:nvPr>
            <p:ph type="sldNum" sz="quarter" idx="16"/>
          </p:nvPr>
        </p:nvSpPr>
        <p:spPr/>
        <p:txBody>
          <a:bodyPr/>
          <a:lstStyle/>
          <a:p>
            <a:pPr>
              <a:defRPr/>
            </a:pPr>
            <a:fld id="{A148F07E-8F1C-4B9C-8B65-D9F47AC0A6FD}" type="slidenum">
              <a:rPr lang="fr-FR" altLang="fr-FR" smtClean="0"/>
              <a:pPr>
                <a:defRPr/>
              </a:pPr>
              <a:t>22</a:t>
            </a:fld>
            <a:endParaRPr lang="fr-FR" altLang="fr-FR"/>
          </a:p>
        </p:txBody>
      </p:sp>
    </p:spTree>
    <p:extLst>
      <p:ext uri="{BB962C8B-B14F-4D97-AF65-F5344CB8AC3E}">
        <p14:creationId xmlns:p14="http://schemas.microsoft.com/office/powerpoint/2010/main" xmlns="" val="103875529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457200" y="910167"/>
            <a:ext cx="8229600" cy="5304202"/>
          </a:xfrm>
        </p:spPr>
        <p:txBody>
          <a:bodyPr/>
          <a:lstStyle/>
          <a:p>
            <a:r>
              <a:rPr lang="fr-FR" sz="1800" dirty="0">
                <a:latin typeface="Arial Unicode MS" panose="020B0604020202020204" pitchFamily="34" charset="-128"/>
                <a:ea typeface="Arial Unicode MS" panose="020B0604020202020204" pitchFamily="34" charset="-128"/>
                <a:cs typeface="Arial Unicode MS" panose="020B0604020202020204" pitchFamily="34" charset="-128"/>
              </a:rPr>
              <a:t>Dans ce cas également le passage de B en A des fonctionnaires </a:t>
            </a:r>
            <a:endPar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concernés impactera donc </a:t>
            </a:r>
            <a:r>
              <a:rPr lang="fr-FR" sz="1800" dirty="0">
                <a:latin typeface="Arial Unicode MS" panose="020B0604020202020204" pitchFamily="34" charset="-128"/>
                <a:ea typeface="Arial Unicode MS" panose="020B0604020202020204" pitchFamily="34" charset="-128"/>
                <a:cs typeface="Arial Unicode MS" panose="020B0604020202020204" pitchFamily="34" charset="-128"/>
              </a:rPr>
              <a:t>le périmètre des CAP correspondantes et </a:t>
            </a:r>
            <a:endPar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pour éviter </a:t>
            </a:r>
            <a:r>
              <a:rPr lang="fr-FR" sz="1800" dirty="0">
                <a:latin typeface="Arial Unicode MS" panose="020B0604020202020204" pitchFamily="34" charset="-128"/>
                <a:ea typeface="Arial Unicode MS" panose="020B0604020202020204" pitchFamily="34" charset="-128"/>
                <a:cs typeface="Arial Unicode MS" panose="020B0604020202020204" pitchFamily="34" charset="-128"/>
              </a:rPr>
              <a:t>de </a:t>
            </a:r>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nouvelles élections </a:t>
            </a:r>
            <a:r>
              <a:rPr lang="fr-FR" sz="1800" dirty="0">
                <a:latin typeface="Arial Unicode MS" panose="020B0604020202020204" pitchFamily="34" charset="-128"/>
                <a:ea typeface="Arial Unicode MS" panose="020B0604020202020204" pitchFamily="34" charset="-128"/>
                <a:cs typeface="Arial Unicode MS" panose="020B0604020202020204" pitchFamily="34" charset="-128"/>
              </a:rPr>
              <a:t>en 2019, il est proposé que les </a:t>
            </a:r>
            <a:endPar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fonctionnaires </a:t>
            </a:r>
            <a:r>
              <a:rPr lang="fr-FR" sz="1800" dirty="0">
                <a:latin typeface="Arial Unicode MS" panose="020B0604020202020204" pitchFamily="34" charset="-128"/>
                <a:ea typeface="Arial Unicode MS" panose="020B0604020202020204" pitchFamily="34" charset="-128"/>
                <a:cs typeface="Arial Unicode MS" panose="020B0604020202020204" pitchFamily="34" charset="-128"/>
              </a:rPr>
              <a:t>concernés </a:t>
            </a:r>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soient électeurs </a:t>
            </a:r>
            <a:r>
              <a:rPr lang="fr-FR" sz="1800" dirty="0">
                <a:latin typeface="Arial Unicode MS" panose="020B0604020202020204" pitchFamily="34" charset="-128"/>
                <a:ea typeface="Arial Unicode MS" panose="020B0604020202020204" pitchFamily="34" charset="-128"/>
                <a:cs typeface="Arial Unicode MS" panose="020B0604020202020204" pitchFamily="34" charset="-128"/>
              </a:rPr>
              <a:t>et éligibles au sein des </a:t>
            </a:r>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CAP</a:t>
            </a:r>
          </a:p>
          <a:p>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de </a:t>
            </a:r>
            <a:r>
              <a:rPr lang="fr-FR" sz="1800" dirty="0">
                <a:latin typeface="Arial Unicode MS" panose="020B0604020202020204" pitchFamily="34" charset="-128"/>
                <a:ea typeface="Arial Unicode MS" panose="020B0604020202020204" pitchFamily="34" charset="-128"/>
                <a:cs typeface="Arial Unicode MS" panose="020B0604020202020204" pitchFamily="34" charset="-128"/>
              </a:rPr>
              <a:t>catégorie A. </a:t>
            </a:r>
          </a:p>
          <a:p>
            <a:r>
              <a:rPr lang="fr-FR" sz="1800" i="1" dirty="0" smtClean="0">
                <a:latin typeface="Arial Unicode MS" panose="020B0604020202020204" pitchFamily="34" charset="-128"/>
                <a:ea typeface="Arial Unicode MS" panose="020B0604020202020204" pitchFamily="34" charset="-128"/>
                <a:cs typeface="Arial Unicode MS" panose="020B0604020202020204" pitchFamily="34" charset="-128"/>
              </a:rPr>
              <a:t>La DGOS prépare le décret en Conseil d’Etat nécessaire pour répondre </a:t>
            </a:r>
          </a:p>
          <a:p>
            <a:r>
              <a:rPr lang="fr-FR" sz="1800" i="1" dirty="0" smtClean="0">
                <a:latin typeface="Arial Unicode MS" panose="020B0604020202020204" pitchFamily="34" charset="-128"/>
                <a:ea typeface="Arial Unicode MS" panose="020B0604020202020204" pitchFamily="34" charset="-128"/>
                <a:cs typeface="Arial Unicode MS" panose="020B0604020202020204" pitchFamily="34" charset="-128"/>
              </a:rPr>
              <a:t>à cette situation, qui sera soumis au prochain CSFPH  (20 décembre) .    </a:t>
            </a:r>
          </a:p>
          <a:p>
            <a:endParaRPr lang="fr-FR" i="1" dirty="0">
              <a:latin typeface="Arial Unicode MS" panose="020B0604020202020204" pitchFamily="34" charset="-128"/>
              <a:ea typeface="Arial Unicode MS" panose="020B0604020202020204" pitchFamily="34" charset="-128"/>
              <a:cs typeface="Arial Unicode MS" panose="020B0604020202020204" pitchFamily="34" charset="-128"/>
            </a:endParaRPr>
          </a:p>
          <a:p>
            <a:r>
              <a:rPr lang="fr-FR" sz="1800" b="1" dirty="0" smtClean="0">
                <a:latin typeface="Arial Unicode MS" panose="020B0604020202020204" pitchFamily="34" charset="-128"/>
                <a:ea typeface="Arial Unicode MS" panose="020B0604020202020204" pitchFamily="34" charset="-128"/>
                <a:cs typeface="Arial Unicode MS" panose="020B0604020202020204" pitchFamily="34" charset="-128"/>
              </a:rPr>
              <a:t>Pour la FPE :</a:t>
            </a:r>
          </a:p>
          <a:p>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La situation est différente, dans la mesure où les CAP sont organisées par </a:t>
            </a:r>
          </a:p>
          <a:p>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corps.  Ainsi, le passage de la catégorie B à la catégorie A des assistants de</a:t>
            </a:r>
          </a:p>
          <a:p>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service social ne change pas le périmètre de la commission </a:t>
            </a:r>
            <a:r>
              <a:rPr lang="fr-FR" sz="1800" smtClean="0">
                <a:latin typeface="Arial Unicode MS" panose="020B0604020202020204" pitchFamily="34" charset="-128"/>
                <a:ea typeface="Arial Unicode MS" panose="020B0604020202020204" pitchFamily="34" charset="-128"/>
                <a:cs typeface="Arial Unicode MS" panose="020B0604020202020204" pitchFamily="34" charset="-128"/>
              </a:rPr>
              <a:t>correspondante.</a:t>
            </a:r>
            <a:endPar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4" name="Espace réservé du texte 3"/>
          <p:cNvSpPr>
            <a:spLocks noGrp="1"/>
          </p:cNvSpPr>
          <p:nvPr>
            <p:ph type="body" idx="10"/>
          </p:nvPr>
        </p:nvSpPr>
        <p:spPr/>
        <p:txBody>
          <a:bodyPr/>
          <a:lstStyle/>
          <a:p>
            <a:endParaRPr lang="fr-FR"/>
          </a:p>
        </p:txBody>
      </p:sp>
      <p:sp>
        <p:nvSpPr>
          <p:cNvPr id="9" name="Espace réservé du texte 8"/>
          <p:cNvSpPr>
            <a:spLocks noGrp="1"/>
          </p:cNvSpPr>
          <p:nvPr>
            <p:ph type="body" idx="15"/>
          </p:nvPr>
        </p:nvSpPr>
        <p:spPr/>
        <p:txBody>
          <a:bodyPr/>
          <a:lstStyle/>
          <a:p>
            <a:endParaRPr lang="fr-FR"/>
          </a:p>
        </p:txBody>
      </p:sp>
      <p:sp>
        <p:nvSpPr>
          <p:cNvPr id="10" name="Espace réservé du numéro de diapositive 9"/>
          <p:cNvSpPr>
            <a:spLocks noGrp="1"/>
          </p:cNvSpPr>
          <p:nvPr>
            <p:ph type="sldNum" sz="quarter" idx="16"/>
          </p:nvPr>
        </p:nvSpPr>
        <p:spPr/>
        <p:txBody>
          <a:bodyPr/>
          <a:lstStyle/>
          <a:p>
            <a:pPr>
              <a:defRPr/>
            </a:pPr>
            <a:fld id="{A148F07E-8F1C-4B9C-8B65-D9F47AC0A6FD}" type="slidenum">
              <a:rPr lang="fr-FR" altLang="fr-FR" smtClean="0"/>
              <a:pPr>
                <a:defRPr/>
              </a:pPr>
              <a:t>23</a:t>
            </a:fld>
            <a:endParaRPr lang="fr-FR" altLang="fr-FR"/>
          </a:p>
        </p:txBody>
      </p:sp>
    </p:spTree>
    <p:extLst>
      <p:ext uri="{BB962C8B-B14F-4D97-AF65-F5344CB8AC3E}">
        <p14:creationId xmlns:p14="http://schemas.microsoft.com/office/powerpoint/2010/main" xmlns="" val="168289532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Elections professionnelles 2018</a:t>
            </a:r>
            <a:endParaRPr lang="fr-FR" dirty="0"/>
          </a:p>
        </p:txBody>
      </p:sp>
      <p:sp>
        <p:nvSpPr>
          <p:cNvPr id="3" name="Espace réservé du contenu 2"/>
          <p:cNvSpPr>
            <a:spLocks noGrp="1"/>
          </p:cNvSpPr>
          <p:nvPr>
            <p:ph idx="1"/>
          </p:nvPr>
        </p:nvSpPr>
        <p:spPr>
          <a:xfrm>
            <a:off x="328474" y="692458"/>
            <a:ext cx="8358326" cy="5442012"/>
          </a:xfrm>
        </p:spPr>
        <p:txBody>
          <a:bodyPr/>
          <a:lstStyle/>
          <a:p>
            <a:pPr marL="0" indent="0">
              <a:lnSpc>
                <a:spcPct val="80000"/>
              </a:lnSpc>
              <a:defRPr/>
            </a:pPr>
            <a:endParaRPr lang="fr-FR" alt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lnSpc>
                <a:spcPct val="80000"/>
              </a:lnSpc>
              <a:defRPr/>
            </a:pPr>
            <a:endParaRPr lang="fr-FR" alt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lnSpc>
                <a:spcPct val="80000"/>
              </a:lnSpc>
              <a:defRPr/>
            </a:pPr>
            <a:endParaRPr lang="fr-FR" altLang="fr-FR" sz="1800" dirty="0">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lnSpc>
                <a:spcPct val="80000"/>
              </a:lnSpc>
              <a:defRPr/>
            </a:pPr>
            <a:r>
              <a:rPr lang="fr-FR" altLang="fr-FR" b="1" dirty="0" smtClean="0">
                <a:latin typeface="Arial Unicode MS" panose="020B0604020202020204" pitchFamily="34" charset="-128"/>
                <a:ea typeface="Arial Unicode MS" panose="020B0604020202020204" pitchFamily="34" charset="-128"/>
                <a:cs typeface="Arial Unicode MS" panose="020B0604020202020204" pitchFamily="34" charset="-128"/>
              </a:rPr>
              <a:t>Lors </a:t>
            </a:r>
            <a:r>
              <a:rPr lang="fr-FR" altLang="fr-FR" b="1" dirty="0">
                <a:latin typeface="Arial Unicode MS" panose="020B0604020202020204" pitchFamily="34" charset="-128"/>
                <a:ea typeface="Arial Unicode MS" panose="020B0604020202020204" pitchFamily="34" charset="-128"/>
                <a:cs typeface="Arial Unicode MS" panose="020B0604020202020204" pitchFamily="34" charset="-128"/>
              </a:rPr>
              <a:t>des prochaines réunions</a:t>
            </a:r>
            <a:r>
              <a:rPr lang="fr-FR" altLang="fr-FR" dirty="0">
                <a:latin typeface="Arial Unicode MS" panose="020B0604020202020204" pitchFamily="34" charset="-128"/>
                <a:ea typeface="Arial Unicode MS" panose="020B0604020202020204" pitchFamily="34" charset="-128"/>
                <a:cs typeface="Arial Unicode MS" panose="020B0604020202020204" pitchFamily="34" charset="-128"/>
              </a:rPr>
              <a:t>, </a:t>
            </a:r>
            <a:r>
              <a:rPr lang="fr-FR" altLang="fr-FR" dirty="0" smtClean="0">
                <a:latin typeface="Arial Unicode MS" panose="020B0604020202020204" pitchFamily="34" charset="-128"/>
                <a:ea typeface="Arial Unicode MS" panose="020B0604020202020204" pitchFamily="34" charset="-128"/>
                <a:cs typeface="Arial Unicode MS" panose="020B0604020202020204" pitchFamily="34" charset="-128"/>
              </a:rPr>
              <a:t>seront </a:t>
            </a:r>
            <a:r>
              <a:rPr lang="fr-FR" altLang="fr-FR" dirty="0">
                <a:latin typeface="Arial Unicode MS" panose="020B0604020202020204" pitchFamily="34" charset="-128"/>
                <a:ea typeface="Arial Unicode MS" panose="020B0604020202020204" pitchFamily="34" charset="-128"/>
                <a:cs typeface="Arial Unicode MS" panose="020B0604020202020204" pitchFamily="34" charset="-128"/>
              </a:rPr>
              <a:t>notamment </a:t>
            </a:r>
            <a:r>
              <a:rPr lang="fr-FR" altLang="fr-FR" dirty="0" smtClean="0">
                <a:latin typeface="Arial Unicode MS" panose="020B0604020202020204" pitchFamily="34" charset="-128"/>
                <a:ea typeface="Arial Unicode MS" panose="020B0604020202020204" pitchFamily="34" charset="-128"/>
                <a:cs typeface="Arial Unicode MS" panose="020B0604020202020204" pitchFamily="34" charset="-128"/>
              </a:rPr>
              <a:t>abordés les thèmes suivants :</a:t>
            </a:r>
          </a:p>
          <a:p>
            <a:pPr marL="0" indent="0">
              <a:lnSpc>
                <a:spcPct val="80000"/>
              </a:lnSpc>
              <a:defRPr/>
            </a:pPr>
            <a:endParaRPr lang="fr-FR" altLang="fr-FR"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lnSpc>
                <a:spcPct val="80000"/>
              </a:lnSpc>
              <a:defRPr/>
            </a:pPr>
            <a:endParaRPr lang="fr-FR" altLang="fr-FR" dirty="0">
              <a:latin typeface="Arial Unicode MS" panose="020B0604020202020204" pitchFamily="34" charset="-128"/>
              <a:ea typeface="Arial Unicode MS" panose="020B0604020202020204" pitchFamily="34" charset="-128"/>
              <a:cs typeface="Arial Unicode MS" panose="020B0604020202020204" pitchFamily="34" charset="-128"/>
            </a:endParaRPr>
          </a:p>
          <a:p>
            <a:pPr>
              <a:lnSpc>
                <a:spcPct val="80000"/>
              </a:lnSpc>
              <a:buFontTx/>
              <a:buChar char="-"/>
              <a:defRPr/>
            </a:pPr>
            <a:r>
              <a:rPr lang="fr-FR" altLang="fr-FR" dirty="0" smtClean="0">
                <a:latin typeface="Arial Unicode MS" panose="020B0604020202020204" pitchFamily="34" charset="-128"/>
                <a:ea typeface="Arial Unicode MS" panose="020B0604020202020204" pitchFamily="34" charset="-128"/>
                <a:cs typeface="Arial Unicode MS" panose="020B0604020202020204" pitchFamily="34" charset="-128"/>
              </a:rPr>
              <a:t>Plan de communication</a:t>
            </a:r>
          </a:p>
          <a:p>
            <a:pPr>
              <a:lnSpc>
                <a:spcPct val="80000"/>
              </a:lnSpc>
              <a:buFontTx/>
              <a:buChar char="-"/>
              <a:defRPr/>
            </a:pPr>
            <a:endParaRPr lang="fr-FR" altLang="fr-FR" dirty="0">
              <a:latin typeface="Arial Unicode MS" panose="020B0604020202020204" pitchFamily="34" charset="-128"/>
              <a:ea typeface="Arial Unicode MS" panose="020B0604020202020204" pitchFamily="34" charset="-128"/>
              <a:cs typeface="Arial Unicode MS" panose="020B0604020202020204" pitchFamily="34" charset="-128"/>
            </a:endParaRPr>
          </a:p>
          <a:p>
            <a:pPr>
              <a:lnSpc>
                <a:spcPct val="80000"/>
              </a:lnSpc>
              <a:buFontTx/>
              <a:buChar char="-"/>
              <a:defRPr/>
            </a:pPr>
            <a:r>
              <a:rPr lang="fr-FR" altLang="fr-FR" dirty="0" smtClean="0">
                <a:latin typeface="Arial Unicode MS" panose="020B0604020202020204" pitchFamily="34" charset="-128"/>
                <a:ea typeface="Arial Unicode MS" panose="020B0604020202020204" pitchFamily="34" charset="-128"/>
                <a:cs typeface="Arial Unicode MS" panose="020B0604020202020204" pitchFamily="34" charset="-128"/>
              </a:rPr>
              <a:t>Remontée des résultats</a:t>
            </a:r>
            <a:endParaRPr lang="fr-FR" altLang="fr-FR" dirty="0">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lnSpc>
                <a:spcPct val="80000"/>
              </a:lnSpc>
              <a:defRPr/>
            </a:pPr>
            <a:endParaRPr lang="fr-FR" altLang="fr-FR" dirty="0">
              <a:latin typeface="Arial Unicode MS" panose="020B0604020202020204" pitchFamily="34" charset="-128"/>
              <a:ea typeface="Arial Unicode MS" panose="020B0604020202020204" pitchFamily="34" charset="-128"/>
              <a:cs typeface="Arial Unicode MS" panose="020B0604020202020204" pitchFamily="34" charset="-128"/>
            </a:endParaRPr>
          </a:p>
          <a:p>
            <a:endParaRPr lang="fr-FR" dirty="0"/>
          </a:p>
        </p:txBody>
      </p:sp>
      <p:sp>
        <p:nvSpPr>
          <p:cNvPr id="4" name="Espace réservé du texte 3"/>
          <p:cNvSpPr>
            <a:spLocks noGrp="1"/>
          </p:cNvSpPr>
          <p:nvPr>
            <p:ph type="body" idx="10"/>
          </p:nvPr>
        </p:nvSpPr>
        <p:spPr/>
        <p:txBody>
          <a:bodyPr/>
          <a:lstStyle/>
          <a:p>
            <a:endParaRPr lang="fr-FR"/>
          </a:p>
        </p:txBody>
      </p:sp>
      <p:sp>
        <p:nvSpPr>
          <p:cNvPr id="9" name="Espace réservé du texte 8"/>
          <p:cNvSpPr>
            <a:spLocks noGrp="1"/>
          </p:cNvSpPr>
          <p:nvPr>
            <p:ph type="body" idx="15"/>
          </p:nvPr>
        </p:nvSpPr>
        <p:spPr/>
        <p:txBody>
          <a:bodyPr/>
          <a:lstStyle/>
          <a:p>
            <a:endParaRPr lang="fr-FR"/>
          </a:p>
        </p:txBody>
      </p:sp>
      <p:sp>
        <p:nvSpPr>
          <p:cNvPr id="10" name="Espace réservé du numéro de diapositive 9"/>
          <p:cNvSpPr>
            <a:spLocks noGrp="1"/>
          </p:cNvSpPr>
          <p:nvPr>
            <p:ph type="sldNum" sz="quarter" idx="16"/>
          </p:nvPr>
        </p:nvSpPr>
        <p:spPr/>
        <p:txBody>
          <a:bodyPr/>
          <a:lstStyle/>
          <a:p>
            <a:pPr>
              <a:defRPr/>
            </a:pPr>
            <a:fld id="{A148F07E-8F1C-4B9C-8B65-D9F47AC0A6FD}" type="slidenum">
              <a:rPr lang="fr-FR" altLang="fr-FR" smtClean="0"/>
              <a:pPr>
                <a:defRPr/>
              </a:pPr>
              <a:t>24</a:t>
            </a:fld>
            <a:endParaRPr lang="fr-FR" altLang="fr-FR"/>
          </a:p>
        </p:txBody>
      </p:sp>
    </p:spTree>
    <p:extLst>
      <p:ext uri="{BB962C8B-B14F-4D97-AF65-F5344CB8AC3E}">
        <p14:creationId xmlns:p14="http://schemas.microsoft.com/office/powerpoint/2010/main" xmlns="" val="125859163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Elections professionnelles 2018</a:t>
            </a:r>
            <a:endParaRPr lang="fr-FR"/>
          </a:p>
        </p:txBody>
      </p:sp>
      <p:sp>
        <p:nvSpPr>
          <p:cNvPr id="3" name="Espace réservé du contenu 2"/>
          <p:cNvSpPr>
            <a:spLocks noGrp="1"/>
          </p:cNvSpPr>
          <p:nvPr>
            <p:ph idx="1"/>
          </p:nvPr>
        </p:nvSpPr>
        <p:spPr>
          <a:xfrm>
            <a:off x="239697" y="941033"/>
            <a:ext cx="8593585" cy="4785257"/>
          </a:xfrm>
        </p:spPr>
        <p:txBody>
          <a:bodyPr/>
          <a:lstStyle/>
          <a:p>
            <a:endParaRPr lang="fr-FR" dirty="0" smtClean="0"/>
          </a:p>
          <a:p>
            <a:endParaRPr lang="fr-FR"/>
          </a:p>
          <a:p>
            <a:endParaRPr lang="fr-FR" dirty="0"/>
          </a:p>
        </p:txBody>
      </p:sp>
      <p:sp>
        <p:nvSpPr>
          <p:cNvPr id="4" name="Espace réservé du texte 3"/>
          <p:cNvSpPr>
            <a:spLocks noGrp="1"/>
          </p:cNvSpPr>
          <p:nvPr>
            <p:ph type="body" idx="10"/>
          </p:nvPr>
        </p:nvSpPr>
        <p:spPr/>
        <p:txBody>
          <a:bodyPr/>
          <a:lstStyle/>
          <a:p>
            <a:endParaRPr lang="fr-FR"/>
          </a:p>
        </p:txBody>
      </p:sp>
      <p:sp>
        <p:nvSpPr>
          <p:cNvPr id="9" name="Espace réservé du texte 8"/>
          <p:cNvSpPr>
            <a:spLocks noGrp="1"/>
          </p:cNvSpPr>
          <p:nvPr>
            <p:ph type="body" idx="15"/>
          </p:nvPr>
        </p:nvSpPr>
        <p:spPr/>
        <p:txBody>
          <a:bodyPr/>
          <a:lstStyle/>
          <a:p>
            <a:endParaRPr lang="fr-FR"/>
          </a:p>
        </p:txBody>
      </p:sp>
      <p:sp>
        <p:nvSpPr>
          <p:cNvPr id="10" name="Espace réservé du numéro de diapositive 9"/>
          <p:cNvSpPr>
            <a:spLocks noGrp="1"/>
          </p:cNvSpPr>
          <p:nvPr>
            <p:ph type="sldNum" sz="quarter" idx="16"/>
          </p:nvPr>
        </p:nvSpPr>
        <p:spPr/>
        <p:txBody>
          <a:bodyPr/>
          <a:lstStyle/>
          <a:p>
            <a:pPr>
              <a:defRPr/>
            </a:pPr>
            <a:fld id="{A148F07E-8F1C-4B9C-8B65-D9F47AC0A6FD}" type="slidenum">
              <a:rPr lang="fr-FR" altLang="fr-FR" smtClean="0"/>
              <a:pPr>
                <a:defRPr/>
              </a:pPr>
              <a:t>25</a:t>
            </a:fld>
            <a:endParaRPr lang="fr-FR" altLang="fr-FR"/>
          </a:p>
        </p:txBody>
      </p:sp>
      <p:sp>
        <p:nvSpPr>
          <p:cNvPr id="11" name="Espace réservé du texte 10"/>
          <p:cNvSpPr>
            <a:spLocks noGrp="1"/>
          </p:cNvSpPr>
          <p:nvPr>
            <p:ph type="body" sz="half" idx="13"/>
          </p:nvPr>
        </p:nvSpPr>
        <p:spPr>
          <a:xfrm>
            <a:off x="2603500" y="1855611"/>
            <a:ext cx="6074393" cy="45719"/>
          </a:xfrm>
        </p:spPr>
        <p:txBody>
          <a:bodyPr/>
          <a:lstStyle/>
          <a:p>
            <a:endParaRPr lang="fr-FR" dirty="0" smtClean="0"/>
          </a:p>
          <a:p>
            <a:endParaRPr lang="fr-FR" dirty="0"/>
          </a:p>
          <a:p>
            <a:endParaRPr lang="fr-FR" dirty="0" smtClean="0"/>
          </a:p>
          <a:p>
            <a:r>
              <a:rPr lang="fr-FR" sz="2800" b="1" i="1" dirty="0" smtClean="0">
                <a:latin typeface="Arial Unicode MS" panose="020B0604020202020204" pitchFamily="34" charset="-128"/>
                <a:ea typeface="Arial Unicode MS" panose="020B0604020202020204" pitchFamily="34" charset="-128"/>
                <a:cs typeface="Arial Unicode MS" panose="020B0604020202020204" pitchFamily="34" charset="-128"/>
              </a:rPr>
              <a:t>Merci de votre attention  </a:t>
            </a:r>
            <a:endParaRPr lang="fr-FR" sz="2800" b="1" i="1"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xmlns="" val="274912843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457200" y="719090"/>
            <a:ext cx="8229600" cy="5513033"/>
          </a:xfrm>
        </p:spPr>
        <p:txBody>
          <a:bodyPr/>
          <a:lstStyle/>
          <a:p>
            <a:r>
              <a:rPr lang="fr-FR" b="1" dirty="0" smtClean="0">
                <a:latin typeface="Arial Unicode MS" panose="020B0604020202020204" pitchFamily="34" charset="-128"/>
                <a:ea typeface="Arial Unicode MS" panose="020B0604020202020204" pitchFamily="34" charset="-128"/>
                <a:cs typeface="Arial Unicode MS" panose="020B0604020202020204" pitchFamily="34" charset="-128"/>
              </a:rPr>
              <a:t>Suites de la réunion du 18 octobre 2017</a:t>
            </a:r>
          </a:p>
          <a:p>
            <a:r>
              <a:rPr lang="fr-FR" u="sng" dirty="0" smtClean="0">
                <a:latin typeface="Arial Unicode MS" panose="020B0604020202020204" pitchFamily="34" charset="-128"/>
                <a:ea typeface="Arial Unicode MS" panose="020B0604020202020204" pitchFamily="34" charset="-128"/>
                <a:cs typeface="Arial Unicode MS" panose="020B0604020202020204" pitchFamily="34" charset="-128"/>
              </a:rPr>
              <a:t>Points de vigilance soulevés par les organisations syndicales</a:t>
            </a:r>
          </a:p>
          <a:p>
            <a:r>
              <a:rPr lang="fr-FR" dirty="0" smtClean="0">
                <a:latin typeface="Arial Unicode MS" panose="020B0604020202020204" pitchFamily="34" charset="-128"/>
                <a:ea typeface="Arial Unicode MS" panose="020B0604020202020204" pitchFamily="34" charset="-128"/>
                <a:cs typeface="Arial Unicode MS" panose="020B0604020202020204" pitchFamily="34" charset="-128"/>
              </a:rPr>
              <a:t>- Bien définir le périmètre des instances, éviter les lacunes et les </a:t>
            </a:r>
          </a:p>
          <a:p>
            <a:r>
              <a:rPr lang="fr-FR" dirty="0" smtClean="0">
                <a:latin typeface="Arial Unicode MS" panose="020B0604020202020204" pitchFamily="34" charset="-128"/>
                <a:ea typeface="Arial Unicode MS" panose="020B0604020202020204" pitchFamily="34" charset="-128"/>
                <a:cs typeface="Arial Unicode MS" panose="020B0604020202020204" pitchFamily="34" charset="-128"/>
              </a:rPr>
              <a:t>doublons </a:t>
            </a:r>
          </a:p>
          <a:p>
            <a:r>
              <a:rPr lang="fr-FR" i="1" dirty="0" smtClean="0">
                <a:latin typeface="Arial Unicode MS" panose="020B0604020202020204" pitchFamily="34" charset="-128"/>
                <a:ea typeface="Arial Unicode MS" panose="020B0604020202020204" pitchFamily="34" charset="-128"/>
                <a:cs typeface="Arial Unicode MS" panose="020B0604020202020204" pitchFamily="34" charset="-128"/>
              </a:rPr>
              <a:t>Eléments de réponse : point inscrit à l’ordre du jour </a:t>
            </a:r>
          </a:p>
          <a:p>
            <a:endParaRPr lang="fr-FR"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r>
              <a:rPr lang="fr-FR" dirty="0" smtClean="0">
                <a:latin typeface="Arial Unicode MS" panose="020B0604020202020204" pitchFamily="34" charset="-128"/>
                <a:ea typeface="Arial Unicode MS" panose="020B0604020202020204" pitchFamily="34" charset="-128"/>
                <a:cs typeface="Arial Unicode MS" panose="020B0604020202020204" pitchFamily="34" charset="-128"/>
              </a:rPr>
              <a:t>- Communiquer sur la date des élections</a:t>
            </a:r>
          </a:p>
          <a:p>
            <a:pPr marL="0" indent="0"/>
            <a:r>
              <a:rPr lang="fr-FR" i="1" dirty="0" smtClean="0">
                <a:latin typeface="Arial Unicode MS" panose="020B0604020202020204" pitchFamily="34" charset="-128"/>
                <a:ea typeface="Arial Unicode MS" panose="020B0604020202020204" pitchFamily="34" charset="-128"/>
                <a:cs typeface="Arial Unicode MS" panose="020B0604020202020204" pitchFamily="34" charset="-128"/>
              </a:rPr>
              <a:t>Eléments de réponse : Note du ministre de la fonction publique à l’ensemble des ministres et des préfets relative à la date du scrutin </a:t>
            </a:r>
          </a:p>
          <a:p>
            <a:pPr marL="0" indent="0"/>
            <a:endParaRPr lang="fr-FR"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r>
              <a:rPr lang="fr-FR" dirty="0" smtClean="0">
                <a:latin typeface="Arial Unicode MS" panose="020B0604020202020204" pitchFamily="34" charset="-128"/>
                <a:ea typeface="Arial Unicode MS" panose="020B0604020202020204" pitchFamily="34" charset="-128"/>
                <a:cs typeface="Arial Unicode MS" panose="020B0604020202020204" pitchFamily="34" charset="-128"/>
              </a:rPr>
              <a:t>- Communiquer sur la </a:t>
            </a:r>
            <a:r>
              <a:rPr lang="fr-FR" dirty="0">
                <a:latin typeface="Arial Unicode MS" panose="020B0604020202020204" pitchFamily="34" charset="-128"/>
                <a:ea typeface="Arial Unicode MS" panose="020B0604020202020204" pitchFamily="34" charset="-128"/>
                <a:cs typeface="Arial Unicode MS" panose="020B0604020202020204" pitchFamily="34" charset="-128"/>
              </a:rPr>
              <a:t>représentation des </a:t>
            </a:r>
            <a:r>
              <a:rPr lang="fr-FR" dirty="0" smtClean="0">
                <a:latin typeface="Arial Unicode MS" panose="020B0604020202020204" pitchFamily="34" charset="-128"/>
                <a:ea typeface="Arial Unicode MS" panose="020B0604020202020204" pitchFamily="34" charset="-128"/>
                <a:cs typeface="Arial Unicode MS" panose="020B0604020202020204" pitchFamily="34" charset="-128"/>
              </a:rPr>
              <a:t>femmes </a:t>
            </a:r>
            <a:r>
              <a:rPr lang="fr-FR" dirty="0">
                <a:latin typeface="Arial Unicode MS" panose="020B0604020202020204" pitchFamily="34" charset="-128"/>
                <a:ea typeface="Arial Unicode MS" panose="020B0604020202020204" pitchFamily="34" charset="-128"/>
                <a:cs typeface="Arial Unicode MS" panose="020B0604020202020204" pitchFamily="34" charset="-128"/>
              </a:rPr>
              <a:t>et des hommes au sein des instances (une circulaire par versant)</a:t>
            </a:r>
          </a:p>
          <a:p>
            <a:r>
              <a:rPr lang="fr-FR" i="1" dirty="0" smtClean="0">
                <a:latin typeface="Arial Unicode MS" panose="020B0604020202020204" pitchFamily="34" charset="-128"/>
                <a:ea typeface="Arial Unicode MS" panose="020B0604020202020204" pitchFamily="34" charset="-128"/>
                <a:cs typeface="Arial Unicode MS" panose="020B0604020202020204" pitchFamily="34" charset="-128"/>
              </a:rPr>
              <a:t>Eléments de réponse : Projet de circulaire DGAFP pour le versant  Etat </a:t>
            </a:r>
          </a:p>
          <a:p>
            <a:r>
              <a:rPr lang="fr-FR" i="1" dirty="0" smtClean="0">
                <a:latin typeface="Arial Unicode MS" panose="020B0604020202020204" pitchFamily="34" charset="-128"/>
                <a:ea typeface="Arial Unicode MS" panose="020B0604020202020204" pitchFamily="34" charset="-128"/>
                <a:cs typeface="Arial Unicode MS" panose="020B0604020202020204" pitchFamily="34" charset="-128"/>
              </a:rPr>
              <a:t>à l’ordre du jour </a:t>
            </a:r>
          </a:p>
        </p:txBody>
      </p:sp>
      <p:sp>
        <p:nvSpPr>
          <p:cNvPr id="4" name="Espace réservé du texte 3"/>
          <p:cNvSpPr>
            <a:spLocks noGrp="1"/>
          </p:cNvSpPr>
          <p:nvPr>
            <p:ph type="body" idx="10"/>
          </p:nvPr>
        </p:nvSpPr>
        <p:spPr/>
        <p:txBody>
          <a:bodyPr/>
          <a:lstStyle/>
          <a:p>
            <a:endParaRPr lang="fr-FR"/>
          </a:p>
        </p:txBody>
      </p:sp>
      <p:sp>
        <p:nvSpPr>
          <p:cNvPr id="9" name="Espace réservé du texte 8"/>
          <p:cNvSpPr>
            <a:spLocks noGrp="1"/>
          </p:cNvSpPr>
          <p:nvPr>
            <p:ph type="body" idx="15"/>
          </p:nvPr>
        </p:nvSpPr>
        <p:spPr/>
        <p:txBody>
          <a:bodyPr/>
          <a:lstStyle/>
          <a:p>
            <a:endParaRPr lang="fr-FR"/>
          </a:p>
        </p:txBody>
      </p:sp>
      <p:sp>
        <p:nvSpPr>
          <p:cNvPr id="10" name="Espace réservé du numéro de diapositive 9"/>
          <p:cNvSpPr>
            <a:spLocks noGrp="1"/>
          </p:cNvSpPr>
          <p:nvPr>
            <p:ph type="sldNum" sz="quarter" idx="16"/>
          </p:nvPr>
        </p:nvSpPr>
        <p:spPr/>
        <p:txBody>
          <a:bodyPr/>
          <a:lstStyle/>
          <a:p>
            <a:pPr>
              <a:defRPr/>
            </a:pPr>
            <a:fld id="{A148F07E-8F1C-4B9C-8B65-D9F47AC0A6FD}" type="slidenum">
              <a:rPr lang="fr-FR" altLang="fr-FR" smtClean="0"/>
              <a:pPr>
                <a:defRPr/>
              </a:pPr>
              <a:t>3</a:t>
            </a:fld>
            <a:endParaRPr lang="fr-FR" altLang="fr-FR"/>
          </a:p>
        </p:txBody>
      </p:sp>
    </p:spTree>
    <p:extLst>
      <p:ext uri="{BB962C8B-B14F-4D97-AF65-F5344CB8AC3E}">
        <p14:creationId xmlns:p14="http://schemas.microsoft.com/office/powerpoint/2010/main" xmlns="" val="424331016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457200" y="910166"/>
            <a:ext cx="8229600" cy="4940217"/>
          </a:xfrm>
        </p:spPr>
        <p:txBody>
          <a:bodyPr/>
          <a:lstStyle/>
          <a:p>
            <a:endParaRPr lang="fr-FR"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r>
              <a:rPr lang="fr-FR" dirty="0" smtClean="0">
                <a:latin typeface="Arial Unicode MS" panose="020B0604020202020204" pitchFamily="34" charset="-128"/>
                <a:ea typeface="Arial Unicode MS" panose="020B0604020202020204" pitchFamily="34" charset="-128"/>
                <a:cs typeface="Arial Unicode MS" panose="020B0604020202020204" pitchFamily="34" charset="-128"/>
              </a:rPr>
              <a:t>- Question </a:t>
            </a:r>
            <a:r>
              <a:rPr lang="fr-FR" dirty="0">
                <a:latin typeface="Arial Unicode MS" panose="020B0604020202020204" pitchFamily="34" charset="-128"/>
                <a:ea typeface="Arial Unicode MS" panose="020B0604020202020204" pitchFamily="34" charset="-128"/>
                <a:cs typeface="Arial Unicode MS" panose="020B0604020202020204" pitchFamily="34" charset="-128"/>
              </a:rPr>
              <a:t>des grades non pourvus au 1</a:t>
            </a:r>
            <a:r>
              <a:rPr lang="fr-FR" baseline="30000" dirty="0">
                <a:latin typeface="Arial Unicode MS" panose="020B0604020202020204" pitchFamily="34" charset="-128"/>
                <a:ea typeface="Arial Unicode MS" panose="020B0604020202020204" pitchFamily="34" charset="-128"/>
                <a:cs typeface="Arial Unicode MS" panose="020B0604020202020204" pitchFamily="34" charset="-128"/>
              </a:rPr>
              <a:t>er</a:t>
            </a:r>
            <a:r>
              <a:rPr lang="fr-FR" dirty="0">
                <a:latin typeface="Arial Unicode MS" panose="020B0604020202020204" pitchFamily="34" charset="-128"/>
                <a:ea typeface="Arial Unicode MS" panose="020B0604020202020204" pitchFamily="34" charset="-128"/>
                <a:cs typeface="Arial Unicode MS" panose="020B0604020202020204" pitchFamily="34" charset="-128"/>
              </a:rPr>
              <a:t> janvier 2018</a:t>
            </a:r>
          </a:p>
          <a:p>
            <a:r>
              <a:rPr lang="fr-FR" i="1" dirty="0">
                <a:latin typeface="Arial Unicode MS" panose="020B0604020202020204" pitchFamily="34" charset="-128"/>
                <a:ea typeface="Arial Unicode MS" panose="020B0604020202020204" pitchFamily="34" charset="-128"/>
                <a:cs typeface="Arial Unicode MS" panose="020B0604020202020204" pitchFamily="34" charset="-128"/>
              </a:rPr>
              <a:t>Eléments de réponse :  point inscrit à l’ordre du jour </a:t>
            </a:r>
            <a:endParaRPr lang="fr-FR" i="1"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endParaRPr lang="fr-FR" i="1" dirty="0">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r>
              <a:rPr lang="fr-FR" dirty="0" smtClean="0">
                <a:latin typeface="Arial Unicode MS" panose="020B0604020202020204" pitchFamily="34" charset="-128"/>
                <a:ea typeface="Arial Unicode MS" panose="020B0604020202020204" pitchFamily="34" charset="-128"/>
                <a:cs typeface="Arial Unicode MS" panose="020B0604020202020204" pitchFamily="34" charset="-128"/>
              </a:rPr>
              <a:t>- Situation particulière des corps et cadres d’emplois à caractère sociaux-éducatifs</a:t>
            </a:r>
          </a:p>
          <a:p>
            <a:pPr marL="0" indent="0"/>
            <a:r>
              <a:rPr lang="fr-FR" i="1" dirty="0" smtClean="0">
                <a:latin typeface="Arial Unicode MS" panose="020B0604020202020204" pitchFamily="34" charset="-128"/>
                <a:ea typeface="Arial Unicode MS" panose="020B0604020202020204" pitchFamily="34" charset="-128"/>
                <a:cs typeface="Arial Unicode MS" panose="020B0604020202020204" pitchFamily="34" charset="-128"/>
              </a:rPr>
              <a:t>Eléments de réponse : point inscrit à l’ordre du jour   </a:t>
            </a:r>
            <a:endParaRPr lang="fr-FR" i="1" dirty="0">
              <a:latin typeface="Arial Unicode MS" panose="020B0604020202020204" pitchFamily="34" charset="-128"/>
              <a:ea typeface="Arial Unicode MS" panose="020B0604020202020204" pitchFamily="34" charset="-128"/>
              <a:cs typeface="Arial Unicode MS" panose="020B0604020202020204" pitchFamily="34" charset="-128"/>
            </a:endParaRPr>
          </a:p>
          <a:p>
            <a:endParaRPr lang="fr-FR"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r>
              <a:rPr lang="fr-FR" dirty="0" smtClean="0">
                <a:latin typeface="Arial Unicode MS" panose="020B0604020202020204" pitchFamily="34" charset="-128"/>
                <a:ea typeface="Arial Unicode MS" panose="020B0604020202020204" pitchFamily="34" charset="-128"/>
                <a:cs typeface="Arial Unicode MS" panose="020B0604020202020204" pitchFamily="34" charset="-128"/>
              </a:rPr>
              <a:t>- Etat d’avancement des travaux pour les administrations recourant au </a:t>
            </a:r>
          </a:p>
          <a:p>
            <a:r>
              <a:rPr lang="fr-FR" dirty="0" smtClean="0">
                <a:latin typeface="Arial Unicode MS" panose="020B0604020202020204" pitchFamily="34" charset="-128"/>
                <a:ea typeface="Arial Unicode MS" panose="020B0604020202020204" pitchFamily="34" charset="-128"/>
                <a:cs typeface="Arial Unicode MS" panose="020B0604020202020204" pitchFamily="34" charset="-128"/>
              </a:rPr>
              <a:t>vote électronique </a:t>
            </a:r>
          </a:p>
          <a:p>
            <a:r>
              <a:rPr lang="fr-FR" i="1" dirty="0" smtClean="0">
                <a:latin typeface="Arial Unicode MS" panose="020B0604020202020204" pitchFamily="34" charset="-128"/>
                <a:ea typeface="Arial Unicode MS" panose="020B0604020202020204" pitchFamily="34" charset="-128"/>
                <a:cs typeface="Arial Unicode MS" panose="020B0604020202020204" pitchFamily="34" charset="-128"/>
              </a:rPr>
              <a:t>Eléments de réponse : point inscrit à l’ordre du jour</a:t>
            </a:r>
          </a:p>
          <a:p>
            <a:endParaRPr lang="fr-FR" dirty="0" smtClean="0"/>
          </a:p>
        </p:txBody>
      </p:sp>
      <p:sp>
        <p:nvSpPr>
          <p:cNvPr id="4" name="Espace réservé du texte 3"/>
          <p:cNvSpPr>
            <a:spLocks noGrp="1"/>
          </p:cNvSpPr>
          <p:nvPr>
            <p:ph type="body" idx="10"/>
          </p:nvPr>
        </p:nvSpPr>
        <p:spPr/>
        <p:txBody>
          <a:bodyPr/>
          <a:lstStyle/>
          <a:p>
            <a:endParaRPr lang="fr-FR"/>
          </a:p>
        </p:txBody>
      </p:sp>
      <p:sp>
        <p:nvSpPr>
          <p:cNvPr id="9" name="Espace réservé du texte 8"/>
          <p:cNvSpPr>
            <a:spLocks noGrp="1"/>
          </p:cNvSpPr>
          <p:nvPr>
            <p:ph type="body" idx="15"/>
          </p:nvPr>
        </p:nvSpPr>
        <p:spPr/>
        <p:txBody>
          <a:bodyPr/>
          <a:lstStyle/>
          <a:p>
            <a:endParaRPr lang="fr-FR"/>
          </a:p>
        </p:txBody>
      </p:sp>
      <p:sp>
        <p:nvSpPr>
          <p:cNvPr id="10" name="Espace réservé du numéro de diapositive 9"/>
          <p:cNvSpPr>
            <a:spLocks noGrp="1"/>
          </p:cNvSpPr>
          <p:nvPr>
            <p:ph type="sldNum" sz="quarter" idx="16"/>
          </p:nvPr>
        </p:nvSpPr>
        <p:spPr/>
        <p:txBody>
          <a:bodyPr/>
          <a:lstStyle/>
          <a:p>
            <a:pPr>
              <a:defRPr/>
            </a:pPr>
            <a:fld id="{A148F07E-8F1C-4B9C-8B65-D9F47AC0A6FD}" type="slidenum">
              <a:rPr lang="fr-FR" altLang="fr-FR" smtClean="0"/>
              <a:pPr>
                <a:defRPr/>
              </a:pPr>
              <a:t>4</a:t>
            </a:fld>
            <a:endParaRPr lang="fr-FR" altLang="fr-FR"/>
          </a:p>
        </p:txBody>
      </p:sp>
    </p:spTree>
    <p:extLst>
      <p:ext uri="{BB962C8B-B14F-4D97-AF65-F5344CB8AC3E}">
        <p14:creationId xmlns:p14="http://schemas.microsoft.com/office/powerpoint/2010/main" xmlns="" val="30203942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Elections professionnelles 2018</a:t>
            </a:r>
            <a:endParaRPr lang="fr-FR" dirty="0"/>
          </a:p>
        </p:txBody>
      </p:sp>
      <p:sp>
        <p:nvSpPr>
          <p:cNvPr id="3" name="Espace réservé du contenu 2"/>
          <p:cNvSpPr>
            <a:spLocks noGrp="1"/>
          </p:cNvSpPr>
          <p:nvPr>
            <p:ph idx="1"/>
          </p:nvPr>
        </p:nvSpPr>
        <p:spPr>
          <a:xfrm>
            <a:off x="457201" y="834500"/>
            <a:ext cx="8220692" cy="5566299"/>
          </a:xfrm>
        </p:spPr>
        <p:txBody>
          <a:bodyPr/>
          <a:lstStyle/>
          <a:p>
            <a:r>
              <a:rPr lang="fr-FR" b="1" dirty="0" smtClean="0">
                <a:latin typeface="Arial Unicode MS" panose="020B0604020202020204" pitchFamily="34" charset="-128"/>
                <a:ea typeface="Arial Unicode MS" panose="020B0604020202020204" pitchFamily="34" charset="-128"/>
                <a:cs typeface="Arial Unicode MS" panose="020B0604020202020204" pitchFamily="34" charset="-128"/>
              </a:rPr>
              <a:t>1 - Qualité d’électeur au comité technique et critères de composition du </a:t>
            </a:r>
          </a:p>
          <a:p>
            <a:r>
              <a:rPr lang="fr-FR" b="1" dirty="0" smtClean="0">
                <a:latin typeface="Arial Unicode MS" panose="020B0604020202020204" pitchFamily="34" charset="-128"/>
                <a:ea typeface="Arial Unicode MS" panose="020B0604020202020204" pitchFamily="34" charset="-128"/>
                <a:cs typeface="Arial Unicode MS" panose="020B0604020202020204" pitchFamily="34" charset="-128"/>
              </a:rPr>
              <a:t>corps électoral d’un comité technique.</a:t>
            </a:r>
          </a:p>
          <a:p>
            <a:endParaRPr lang="fr-FR" sz="1600" b="1"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r>
              <a:rPr lang="fr-FR" sz="1600" b="1" dirty="0" smtClean="0">
                <a:latin typeface="Arial Unicode MS" panose="020B0604020202020204" pitchFamily="34" charset="-128"/>
                <a:ea typeface="Arial Unicode MS" panose="020B0604020202020204" pitchFamily="34" charset="-128"/>
                <a:cs typeface="Arial Unicode MS" panose="020B0604020202020204" pitchFamily="34" charset="-128"/>
              </a:rPr>
              <a:t>Corps électoral du CT :  </a:t>
            </a:r>
            <a:r>
              <a:rPr lang="fr-FR" sz="1600" dirty="0" smtClean="0">
                <a:latin typeface="Arial Unicode MS" panose="020B0604020202020204" pitchFamily="34" charset="-128"/>
                <a:ea typeface="Arial Unicode MS" panose="020B0604020202020204" pitchFamily="34" charset="-128"/>
                <a:cs typeface="Arial Unicode MS" panose="020B0604020202020204" pitchFamily="34" charset="-128"/>
              </a:rPr>
              <a:t>ensemble des fonctionnaires et agents contractuels de droit </a:t>
            </a:r>
          </a:p>
          <a:p>
            <a:r>
              <a:rPr lang="fr-FR" sz="1600" dirty="0" smtClean="0">
                <a:latin typeface="Arial Unicode MS" panose="020B0604020202020204" pitchFamily="34" charset="-128"/>
                <a:ea typeface="Arial Unicode MS" panose="020B0604020202020204" pitchFamily="34" charset="-128"/>
                <a:cs typeface="Arial Unicode MS" panose="020B0604020202020204" pitchFamily="34" charset="-128"/>
              </a:rPr>
              <a:t>public et de droit privé (y compris les contrats aidés) remplissant les conditions </a:t>
            </a:r>
          </a:p>
          <a:p>
            <a:r>
              <a:rPr lang="fr-FR" sz="1600" dirty="0" smtClean="0">
                <a:latin typeface="Arial Unicode MS" panose="020B0604020202020204" pitchFamily="34" charset="-128"/>
                <a:ea typeface="Arial Unicode MS" panose="020B0604020202020204" pitchFamily="34" charset="-128"/>
                <a:cs typeface="Arial Unicode MS" panose="020B0604020202020204" pitchFamily="34" charset="-128"/>
              </a:rPr>
              <a:t>d’électorat suivantes : </a:t>
            </a:r>
          </a:p>
          <a:p>
            <a:r>
              <a:rPr lang="fr-FR" sz="1600" dirty="0" smtClean="0">
                <a:latin typeface="Arial Unicode MS" panose="020B0604020202020204" pitchFamily="34" charset="-128"/>
                <a:ea typeface="Arial Unicode MS" panose="020B0604020202020204" pitchFamily="34" charset="-128"/>
                <a:cs typeface="Arial Unicode MS" panose="020B0604020202020204" pitchFamily="34" charset="-128"/>
              </a:rPr>
              <a:t>- les fonctionnaires titulaires en position d’activité ou de congé parental ou accueillis en </a:t>
            </a:r>
          </a:p>
          <a:p>
            <a:r>
              <a:rPr lang="fr-FR" sz="1600" dirty="0" smtClean="0">
                <a:latin typeface="Arial Unicode MS" panose="020B0604020202020204" pitchFamily="34" charset="-128"/>
                <a:ea typeface="Arial Unicode MS" panose="020B0604020202020204" pitchFamily="34" charset="-128"/>
                <a:cs typeface="Arial Unicode MS" panose="020B0604020202020204" pitchFamily="34" charset="-128"/>
              </a:rPr>
              <a:t>détachement, ou par voie de PNA ou de mise à disposition </a:t>
            </a:r>
          </a:p>
          <a:p>
            <a:r>
              <a:rPr lang="fr-FR" sz="1600" dirty="0" smtClean="0">
                <a:latin typeface="Arial Unicode MS" panose="020B0604020202020204" pitchFamily="34" charset="-128"/>
                <a:ea typeface="Arial Unicode MS" panose="020B0604020202020204" pitchFamily="34" charset="-128"/>
                <a:cs typeface="Arial Unicode MS" panose="020B0604020202020204" pitchFamily="34" charset="-128"/>
              </a:rPr>
              <a:t>- les fonctionnaires stagiaires, en position d’activité ou de congé parental. Les élèves</a:t>
            </a:r>
          </a:p>
          <a:p>
            <a:r>
              <a:rPr lang="fr-FR" sz="1600" dirty="0" smtClean="0">
                <a:latin typeface="Arial Unicode MS" panose="020B0604020202020204" pitchFamily="34" charset="-128"/>
                <a:ea typeface="Arial Unicode MS" panose="020B0604020202020204" pitchFamily="34" charset="-128"/>
                <a:cs typeface="Arial Unicode MS" panose="020B0604020202020204" pitchFamily="34" charset="-128"/>
              </a:rPr>
              <a:t> et les stagiaires en cours de scolarité ne sont pas électeurs. </a:t>
            </a:r>
          </a:p>
          <a:p>
            <a:r>
              <a:rPr lang="fr-FR" sz="1600" dirty="0" smtClean="0">
                <a:latin typeface="Arial Unicode MS" panose="020B0604020202020204" pitchFamily="34" charset="-128"/>
                <a:ea typeface="Arial Unicode MS" panose="020B0604020202020204" pitchFamily="34" charset="-128"/>
                <a:cs typeface="Arial Unicode MS" panose="020B0604020202020204" pitchFamily="34" charset="-128"/>
              </a:rPr>
              <a:t>- les contractuels de droit public ou de droit privé, bénéficiant d’un CDI ou, depuis au </a:t>
            </a:r>
          </a:p>
          <a:p>
            <a:r>
              <a:rPr lang="fr-FR" sz="1600" dirty="0" smtClean="0">
                <a:latin typeface="Arial Unicode MS" panose="020B0604020202020204" pitchFamily="34" charset="-128"/>
                <a:ea typeface="Arial Unicode MS" panose="020B0604020202020204" pitchFamily="34" charset="-128"/>
                <a:cs typeface="Arial Unicode MS" panose="020B0604020202020204" pitchFamily="34" charset="-128"/>
              </a:rPr>
              <a:t>moins deux mois, d’un contrat d’une durée minimale de six mois ou d’un contrat </a:t>
            </a:r>
          </a:p>
          <a:p>
            <a:r>
              <a:rPr lang="fr-FR" sz="1600" dirty="0" smtClean="0">
                <a:latin typeface="Arial Unicode MS" panose="020B0604020202020204" pitchFamily="34" charset="-128"/>
                <a:ea typeface="Arial Unicode MS" panose="020B0604020202020204" pitchFamily="34" charset="-128"/>
                <a:cs typeface="Arial Unicode MS" panose="020B0604020202020204" pitchFamily="34" charset="-128"/>
              </a:rPr>
              <a:t>reconduit successivement depuis au mois six mois. En outre, ils doivent exercer leurs </a:t>
            </a:r>
          </a:p>
          <a:p>
            <a:r>
              <a:rPr lang="fr-FR" sz="1600" dirty="0" smtClean="0">
                <a:latin typeface="Arial Unicode MS" panose="020B0604020202020204" pitchFamily="34" charset="-128"/>
                <a:ea typeface="Arial Unicode MS" panose="020B0604020202020204" pitchFamily="34" charset="-128"/>
                <a:cs typeface="Arial Unicode MS" panose="020B0604020202020204" pitchFamily="34" charset="-128"/>
              </a:rPr>
              <a:t>fonctions ou être en congé rémunéré ou en congé parental.</a:t>
            </a:r>
          </a:p>
          <a:p>
            <a:r>
              <a:rPr lang="fr-FR" sz="1600" dirty="0" smtClean="0">
                <a:latin typeface="Arial Unicode MS" panose="020B0604020202020204" pitchFamily="34" charset="-128"/>
                <a:ea typeface="Arial Unicode MS" panose="020B0604020202020204" pitchFamily="34" charset="-128"/>
                <a:cs typeface="Arial Unicode MS" panose="020B0604020202020204" pitchFamily="34" charset="-128"/>
              </a:rPr>
              <a:t>Et pour la FPE : - les personnels à statut ouvrier, en service effectif, ou congé parental,</a:t>
            </a:r>
          </a:p>
          <a:p>
            <a:r>
              <a:rPr lang="fr-FR" sz="1600" dirty="0" smtClean="0">
                <a:latin typeface="Arial Unicode MS" panose="020B0604020202020204" pitchFamily="34" charset="-128"/>
                <a:ea typeface="Arial Unicode MS" panose="020B0604020202020204" pitchFamily="34" charset="-128"/>
                <a:cs typeface="Arial Unicode MS" panose="020B0604020202020204" pitchFamily="34" charset="-128"/>
              </a:rPr>
              <a:t>ou bénéficiant d’un congé rémunéré ou accueillis en mise à disposition. Ceux  effectuant </a:t>
            </a:r>
          </a:p>
          <a:p>
            <a:r>
              <a:rPr lang="fr-FR" sz="1600" dirty="0" smtClean="0">
                <a:latin typeface="Arial Unicode MS" panose="020B0604020202020204" pitchFamily="34" charset="-128"/>
                <a:ea typeface="Arial Unicode MS" panose="020B0604020202020204" pitchFamily="34" charset="-128"/>
                <a:cs typeface="Arial Unicode MS" panose="020B0604020202020204" pitchFamily="34" charset="-128"/>
              </a:rPr>
              <a:t>le stage valant embauche ne sont pas électeurs.  </a:t>
            </a:r>
          </a:p>
          <a:p>
            <a:r>
              <a:rPr lang="fr-FR" sz="1400" dirty="0" smtClean="0">
                <a:latin typeface="Arial Unicode MS" panose="020B0604020202020204" pitchFamily="34" charset="-128"/>
                <a:ea typeface="Arial Unicode MS" panose="020B0604020202020204" pitchFamily="34" charset="-128"/>
                <a:cs typeface="Arial Unicode MS" panose="020B0604020202020204" pitchFamily="34" charset="-128"/>
              </a:rPr>
              <a:t>N.B :</a:t>
            </a:r>
            <a:r>
              <a:rPr lang="fr-FR" sz="1600" dirty="0" smtClean="0">
                <a:latin typeface="Arial Unicode MS" panose="020B0604020202020204" pitchFamily="34" charset="-128"/>
                <a:ea typeface="Arial Unicode MS" panose="020B0604020202020204" pitchFamily="34" charset="-128"/>
                <a:cs typeface="Arial Unicode MS" panose="020B0604020202020204" pitchFamily="34" charset="-128"/>
              </a:rPr>
              <a:t> Pour la FPH, il n’existe pas de condition liée à la durée du contrat.</a:t>
            </a:r>
          </a:p>
          <a:p>
            <a:endParaRPr lang="fr-FR" sz="1600" dirty="0">
              <a:latin typeface="Arial Unicode MS" panose="020B0604020202020204" pitchFamily="34" charset="-128"/>
              <a:ea typeface="Arial Unicode MS" panose="020B0604020202020204" pitchFamily="34" charset="-128"/>
              <a:cs typeface="Arial Unicode MS" panose="020B0604020202020204" pitchFamily="34" charset="-128"/>
            </a:endParaRPr>
          </a:p>
          <a:p>
            <a:r>
              <a:rPr lang="fr-FR" sz="1600" dirty="0" smtClean="0">
                <a:latin typeface="Arial Unicode MS" panose="020B0604020202020204" pitchFamily="34" charset="-128"/>
                <a:ea typeface="Arial Unicode MS" panose="020B0604020202020204" pitchFamily="34" charset="-128"/>
                <a:cs typeface="Arial Unicode MS" panose="020B0604020202020204" pitchFamily="34" charset="-128"/>
              </a:rPr>
              <a:t> </a:t>
            </a:r>
          </a:p>
        </p:txBody>
      </p:sp>
      <p:sp>
        <p:nvSpPr>
          <p:cNvPr id="4" name="Espace réservé du texte 3"/>
          <p:cNvSpPr>
            <a:spLocks noGrp="1"/>
          </p:cNvSpPr>
          <p:nvPr>
            <p:ph type="body" idx="10"/>
          </p:nvPr>
        </p:nvSpPr>
        <p:spPr/>
        <p:txBody>
          <a:bodyPr/>
          <a:lstStyle/>
          <a:p>
            <a:endParaRPr lang="fr-FR"/>
          </a:p>
        </p:txBody>
      </p:sp>
      <p:sp>
        <p:nvSpPr>
          <p:cNvPr id="9" name="Espace réservé du texte 8"/>
          <p:cNvSpPr>
            <a:spLocks noGrp="1"/>
          </p:cNvSpPr>
          <p:nvPr>
            <p:ph type="body" idx="15"/>
          </p:nvPr>
        </p:nvSpPr>
        <p:spPr/>
        <p:txBody>
          <a:bodyPr/>
          <a:lstStyle/>
          <a:p>
            <a:endParaRPr lang="fr-FR"/>
          </a:p>
        </p:txBody>
      </p:sp>
      <p:sp>
        <p:nvSpPr>
          <p:cNvPr id="10" name="Espace réservé du numéro de diapositive 9"/>
          <p:cNvSpPr>
            <a:spLocks noGrp="1"/>
          </p:cNvSpPr>
          <p:nvPr>
            <p:ph type="sldNum" sz="quarter" idx="16"/>
          </p:nvPr>
        </p:nvSpPr>
        <p:spPr/>
        <p:txBody>
          <a:bodyPr/>
          <a:lstStyle/>
          <a:p>
            <a:pPr>
              <a:defRPr/>
            </a:pPr>
            <a:fld id="{A148F07E-8F1C-4B9C-8B65-D9F47AC0A6FD}" type="slidenum">
              <a:rPr lang="fr-FR" altLang="fr-FR" smtClean="0"/>
              <a:pPr>
                <a:defRPr/>
              </a:pPr>
              <a:t>5</a:t>
            </a:fld>
            <a:endParaRPr lang="fr-FR" altLang="fr-FR"/>
          </a:p>
        </p:txBody>
      </p:sp>
    </p:spTree>
    <p:extLst>
      <p:ext uri="{BB962C8B-B14F-4D97-AF65-F5344CB8AC3E}">
        <p14:creationId xmlns:p14="http://schemas.microsoft.com/office/powerpoint/2010/main" xmlns="" val="11504218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Elections professionnelles 2018 </a:t>
            </a:r>
            <a:endParaRPr lang="fr-FR" dirty="0"/>
          </a:p>
        </p:txBody>
      </p:sp>
      <p:sp>
        <p:nvSpPr>
          <p:cNvPr id="3" name="Espace réservé du contenu 2"/>
          <p:cNvSpPr>
            <a:spLocks noGrp="1"/>
          </p:cNvSpPr>
          <p:nvPr>
            <p:ph idx="1"/>
          </p:nvPr>
        </p:nvSpPr>
        <p:spPr>
          <a:xfrm>
            <a:off x="350668" y="736846"/>
            <a:ext cx="8229600" cy="5557421"/>
          </a:xfrm>
        </p:spPr>
        <p:txBody>
          <a:bodyPr/>
          <a:lstStyle/>
          <a:p>
            <a:r>
              <a:rPr lang="fr-FR" sz="1800" b="1" dirty="0" smtClean="0">
                <a:latin typeface="Arial Unicode MS" panose="020B0604020202020204" pitchFamily="34" charset="-128"/>
                <a:ea typeface="Arial Unicode MS" panose="020B0604020202020204" pitchFamily="34" charset="-128"/>
                <a:cs typeface="Arial Unicode MS" panose="020B0604020202020204" pitchFamily="34" charset="-128"/>
              </a:rPr>
              <a:t>Les critères de composition du corps électoral </a:t>
            </a:r>
          </a:p>
          <a:p>
            <a:r>
              <a:rPr lang="fr-FR" sz="1800" b="1" dirty="0" smtClean="0">
                <a:latin typeface="Arial Unicode MS" panose="020B0604020202020204" pitchFamily="34" charset="-128"/>
                <a:ea typeface="Arial Unicode MS" panose="020B0604020202020204" pitchFamily="34" charset="-128"/>
                <a:cs typeface="Arial Unicode MS" panose="020B0604020202020204" pitchFamily="34" charset="-128"/>
              </a:rPr>
              <a:t>Pour la FPE </a:t>
            </a:r>
          </a:p>
          <a:p>
            <a:pPr marL="0" indent="0"/>
            <a:endParaRPr lang="fr-FR" altLang="fr-FR" sz="1600" b="1" dirty="0" smtClean="0">
              <a:latin typeface="Arial Unicode MS" pitchFamily="34" charset="-128"/>
              <a:ea typeface="Arial Unicode MS" pitchFamily="34" charset="-128"/>
              <a:cs typeface="Arial Unicode MS" pitchFamily="34" charset="-128"/>
            </a:endParaRPr>
          </a:p>
          <a:p>
            <a:pPr marL="0" indent="0"/>
            <a:r>
              <a:rPr lang="fr-FR" altLang="fr-FR" sz="1600" b="1" dirty="0" smtClean="0">
                <a:latin typeface="Arial Unicode MS" pitchFamily="34" charset="-128"/>
                <a:ea typeface="Arial Unicode MS" pitchFamily="34" charset="-128"/>
                <a:cs typeface="Arial Unicode MS" pitchFamily="34" charset="-128"/>
              </a:rPr>
              <a:t>Principe </a:t>
            </a:r>
            <a:r>
              <a:rPr lang="fr-FR" altLang="fr-FR" sz="1600" b="1" dirty="0">
                <a:latin typeface="Arial Unicode MS" pitchFamily="34" charset="-128"/>
                <a:ea typeface="Arial Unicode MS" pitchFamily="34" charset="-128"/>
                <a:cs typeface="Arial Unicode MS" pitchFamily="34" charset="-128"/>
              </a:rPr>
              <a:t>:</a:t>
            </a:r>
            <a:r>
              <a:rPr lang="fr-FR" altLang="fr-FR" sz="1600" dirty="0">
                <a:latin typeface="Arial Unicode MS" pitchFamily="34" charset="-128"/>
                <a:ea typeface="Arial Unicode MS" pitchFamily="34" charset="-128"/>
                <a:cs typeface="Arial Unicode MS" pitchFamily="34" charset="-128"/>
              </a:rPr>
              <a:t> Le critère fonctionnel du lieu d’exercice des fonctions</a:t>
            </a:r>
          </a:p>
          <a:p>
            <a:pPr marL="0" indent="0"/>
            <a:r>
              <a:rPr lang="fr-FR" altLang="fr-FR" sz="1600" dirty="0">
                <a:latin typeface="Arial Unicode MS" pitchFamily="34" charset="-128"/>
                <a:ea typeface="Arial Unicode MS" pitchFamily="34" charset="-128"/>
                <a:cs typeface="Arial Unicode MS" pitchFamily="34" charset="-128"/>
              </a:rPr>
              <a:t>Chaque agent vote au CTM et au CT de proximité du département ministériel et du service dans lequel il exerce ses fonctions (y compris en détachement</a:t>
            </a:r>
            <a:r>
              <a:rPr lang="fr-FR" altLang="fr-FR" sz="1600" dirty="0" smtClean="0">
                <a:latin typeface="Arial Unicode MS" pitchFamily="34" charset="-128"/>
                <a:ea typeface="Arial Unicode MS" pitchFamily="34" charset="-128"/>
                <a:cs typeface="Arial Unicode MS" pitchFamily="34" charset="-128"/>
              </a:rPr>
              <a:t>).</a:t>
            </a:r>
          </a:p>
          <a:p>
            <a:pPr marL="0" indent="0"/>
            <a:endParaRPr lang="fr-FR" altLang="fr-FR" sz="1600" dirty="0">
              <a:latin typeface="Arial Unicode MS" pitchFamily="34" charset="-128"/>
              <a:ea typeface="Arial Unicode MS" pitchFamily="34" charset="-128"/>
              <a:cs typeface="Arial Unicode MS" pitchFamily="34" charset="-128"/>
            </a:endParaRPr>
          </a:p>
          <a:p>
            <a:pPr marL="0" indent="0"/>
            <a:r>
              <a:rPr lang="fr-FR" altLang="fr-FR" sz="1600" b="1" dirty="0">
                <a:latin typeface="Arial Unicode MS" pitchFamily="34" charset="-128"/>
                <a:ea typeface="Arial Unicode MS" pitchFamily="34" charset="-128"/>
                <a:cs typeface="Arial Unicode MS" pitchFamily="34" charset="-128"/>
              </a:rPr>
              <a:t>Aménagement au principe :</a:t>
            </a:r>
            <a:r>
              <a:rPr lang="fr-FR" altLang="fr-FR" sz="1600" dirty="0">
                <a:latin typeface="Arial Unicode MS" pitchFamily="34" charset="-128"/>
                <a:ea typeface="Arial Unicode MS" pitchFamily="34" charset="-128"/>
                <a:cs typeface="Arial Unicode MS" pitchFamily="34" charset="-128"/>
              </a:rPr>
              <a:t> Le critère de la gestion</a:t>
            </a:r>
          </a:p>
          <a:p>
            <a:pPr marL="0" indent="0"/>
            <a:r>
              <a:rPr lang="fr-FR" altLang="fr-FR" sz="1600" dirty="0">
                <a:latin typeface="Arial Unicode MS" pitchFamily="34" charset="-128"/>
                <a:ea typeface="Arial Unicode MS" pitchFamily="34" charset="-128"/>
                <a:cs typeface="Arial Unicode MS" pitchFamily="34" charset="-128"/>
                <a:sym typeface="Wingdings" pitchFamily="2" charset="2"/>
              </a:rPr>
              <a:t> </a:t>
            </a:r>
            <a:r>
              <a:rPr lang="fr-FR" altLang="fr-FR" sz="1600" i="1" dirty="0">
                <a:latin typeface="Arial Unicode MS" pitchFamily="34" charset="-128"/>
                <a:ea typeface="Arial Unicode MS" pitchFamily="34" charset="-128"/>
                <a:cs typeface="Arial Unicode MS" pitchFamily="34" charset="-128"/>
                <a:sym typeface="Wingdings" pitchFamily="2" charset="2"/>
              </a:rPr>
              <a:t>En cas de mobilité au sein de la FPE</a:t>
            </a:r>
            <a:r>
              <a:rPr lang="fr-FR" altLang="fr-FR" sz="1600" dirty="0">
                <a:latin typeface="Arial Unicode MS" pitchFamily="34" charset="-128"/>
                <a:ea typeface="Arial Unicode MS" pitchFamily="34" charset="-128"/>
                <a:cs typeface="Arial Unicode MS" pitchFamily="34" charset="-128"/>
              </a:rPr>
              <a:t> </a:t>
            </a:r>
          </a:p>
          <a:p>
            <a:pPr marL="0" indent="0">
              <a:buFontTx/>
              <a:buChar char="-"/>
            </a:pPr>
            <a:r>
              <a:rPr lang="fr-FR" altLang="fr-FR" sz="1600" dirty="0">
                <a:latin typeface="Arial Unicode MS" pitchFamily="34" charset="-128"/>
                <a:ea typeface="Arial Unicode MS" pitchFamily="34" charset="-128"/>
                <a:cs typeface="Arial Unicode MS" pitchFamily="34" charset="-128"/>
              </a:rPr>
              <a:t> Les agents affectés (y compris en PNA) ou MAD dans un service placé sous l’autorité d’un ministre autre que celui en charge de leur gestion sont électeurs au CT de proximité du service où ils exercent leurs fonctions et au seul CTM du département ministériel assurant la gestion de leur carrière ou de leur contrat.</a:t>
            </a:r>
          </a:p>
          <a:p>
            <a:pPr marL="0" indent="0">
              <a:buFontTx/>
              <a:buChar char="-"/>
            </a:pPr>
            <a:r>
              <a:rPr lang="fr-FR" altLang="fr-FR" sz="1600" dirty="0">
                <a:latin typeface="Arial Unicode MS" pitchFamily="34" charset="-128"/>
                <a:ea typeface="Arial Unicode MS" pitchFamily="34" charset="-128"/>
                <a:cs typeface="Arial Unicode MS" pitchFamily="34" charset="-128"/>
              </a:rPr>
              <a:t> Même logique pour les agents relevant d’un corps propre à un EPA affectés (y compris en PNA) ou MAD dans un EPA autre que celui en charge de leur </a:t>
            </a:r>
            <a:r>
              <a:rPr lang="fr-FR" altLang="fr-FR" sz="1600" dirty="0" smtClean="0">
                <a:latin typeface="Arial Unicode MS" pitchFamily="34" charset="-128"/>
                <a:ea typeface="Arial Unicode MS" pitchFamily="34" charset="-128"/>
                <a:cs typeface="Arial Unicode MS" pitchFamily="34" charset="-128"/>
              </a:rPr>
              <a:t>gestion (électeurs au deux CT de proximité).</a:t>
            </a:r>
            <a:endParaRPr lang="fr-FR" altLang="fr-FR" sz="1600" dirty="0">
              <a:latin typeface="Arial Unicode MS" pitchFamily="34" charset="-128"/>
              <a:ea typeface="Arial Unicode MS" pitchFamily="34" charset="-128"/>
              <a:cs typeface="Arial Unicode MS" pitchFamily="34" charset="-128"/>
            </a:endParaRPr>
          </a:p>
          <a:p>
            <a:pPr marL="0" indent="0">
              <a:buFontTx/>
              <a:buChar char="-"/>
            </a:pPr>
            <a:r>
              <a:rPr lang="fr-FR" altLang="fr-FR" sz="1600" dirty="0">
                <a:latin typeface="Arial Unicode MS" pitchFamily="34" charset="-128"/>
                <a:ea typeface="Arial Unicode MS" pitchFamily="34" charset="-128"/>
                <a:cs typeface="Arial Unicode MS" pitchFamily="34" charset="-128"/>
              </a:rPr>
              <a:t> Les agents MAD ou détachés auprès d’un GIP ou d’une API sont électeurs au CTM du département ministériel assurant leur gestion. </a:t>
            </a:r>
          </a:p>
          <a:p>
            <a:pPr marL="0" indent="0"/>
            <a:r>
              <a:rPr lang="fr-FR" altLang="fr-FR" sz="1600" dirty="0">
                <a:latin typeface="Arial Unicode MS" pitchFamily="34" charset="-128"/>
                <a:ea typeface="Arial Unicode MS" pitchFamily="34" charset="-128"/>
                <a:cs typeface="Arial Unicode MS" pitchFamily="34" charset="-128"/>
              </a:rPr>
              <a:t>A noter que dans </a:t>
            </a:r>
            <a:r>
              <a:rPr lang="fr-FR" altLang="fr-FR" sz="1600" dirty="0" smtClean="0">
                <a:latin typeface="Arial Unicode MS" pitchFamily="34" charset="-128"/>
                <a:ea typeface="Arial Unicode MS" pitchFamily="34" charset="-128"/>
                <a:cs typeface="Arial Unicode MS" pitchFamily="34" charset="-128"/>
              </a:rPr>
              <a:t>les </a:t>
            </a:r>
            <a:r>
              <a:rPr lang="fr-FR" altLang="fr-FR" sz="1600" dirty="0">
                <a:latin typeface="Arial Unicode MS" pitchFamily="34" charset="-128"/>
                <a:ea typeface="Arial Unicode MS" pitchFamily="34" charset="-128"/>
                <a:cs typeface="Arial Unicode MS" pitchFamily="34" charset="-128"/>
              </a:rPr>
              <a:t>autres cas d’exercice des fonctions en dehors de la FPE, les agents ne sont électeurs à aucun comité technique au sein de la FPE.</a:t>
            </a:r>
            <a:endParaRPr lang="fr-FR" sz="1600" dirty="0">
              <a:latin typeface="Arial Unicode MS" panose="020B0604020202020204" pitchFamily="34" charset="-128"/>
              <a:ea typeface="Arial Unicode MS" panose="020B0604020202020204" pitchFamily="34" charset="-128"/>
              <a:cs typeface="Arial Unicode MS" panose="020B0604020202020204" pitchFamily="34" charset="-128"/>
            </a:endParaRPr>
          </a:p>
          <a:p>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 </a:t>
            </a:r>
            <a:endParaRPr lang="fr-FR" sz="180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4" name="Espace réservé du texte 3"/>
          <p:cNvSpPr>
            <a:spLocks noGrp="1"/>
          </p:cNvSpPr>
          <p:nvPr>
            <p:ph type="body" idx="10"/>
          </p:nvPr>
        </p:nvSpPr>
        <p:spPr/>
        <p:txBody>
          <a:bodyPr/>
          <a:lstStyle/>
          <a:p>
            <a:endParaRPr lang="fr-FR"/>
          </a:p>
        </p:txBody>
      </p:sp>
      <p:sp>
        <p:nvSpPr>
          <p:cNvPr id="9" name="Espace réservé du texte 8"/>
          <p:cNvSpPr>
            <a:spLocks noGrp="1"/>
          </p:cNvSpPr>
          <p:nvPr>
            <p:ph type="body" idx="15"/>
          </p:nvPr>
        </p:nvSpPr>
        <p:spPr/>
        <p:txBody>
          <a:bodyPr/>
          <a:lstStyle/>
          <a:p>
            <a:endParaRPr lang="fr-FR"/>
          </a:p>
        </p:txBody>
      </p:sp>
      <p:sp>
        <p:nvSpPr>
          <p:cNvPr id="10" name="Espace réservé du numéro de diapositive 9"/>
          <p:cNvSpPr>
            <a:spLocks noGrp="1"/>
          </p:cNvSpPr>
          <p:nvPr>
            <p:ph type="sldNum" sz="quarter" idx="16"/>
          </p:nvPr>
        </p:nvSpPr>
        <p:spPr/>
        <p:txBody>
          <a:bodyPr/>
          <a:lstStyle/>
          <a:p>
            <a:pPr>
              <a:defRPr/>
            </a:pPr>
            <a:fld id="{A148F07E-8F1C-4B9C-8B65-D9F47AC0A6FD}" type="slidenum">
              <a:rPr lang="fr-FR" altLang="fr-FR" smtClean="0"/>
              <a:pPr>
                <a:defRPr/>
              </a:pPr>
              <a:t>6</a:t>
            </a:fld>
            <a:endParaRPr lang="fr-FR" altLang="fr-FR"/>
          </a:p>
        </p:txBody>
      </p:sp>
    </p:spTree>
    <p:extLst>
      <p:ext uri="{BB962C8B-B14F-4D97-AF65-F5344CB8AC3E}">
        <p14:creationId xmlns:p14="http://schemas.microsoft.com/office/powerpoint/2010/main" xmlns="" val="150434074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Elections professionnelles 2018</a:t>
            </a:r>
            <a:endParaRPr lang="fr-FR" dirty="0"/>
          </a:p>
        </p:txBody>
      </p:sp>
      <p:sp>
        <p:nvSpPr>
          <p:cNvPr id="3" name="Espace réservé du contenu 2"/>
          <p:cNvSpPr>
            <a:spLocks noGrp="1"/>
          </p:cNvSpPr>
          <p:nvPr>
            <p:ph idx="1"/>
          </p:nvPr>
        </p:nvSpPr>
        <p:spPr>
          <a:xfrm>
            <a:off x="457200" y="683581"/>
            <a:ext cx="8229600" cy="5628442"/>
          </a:xfrm>
        </p:spPr>
        <p:txBody>
          <a:bodyPr/>
          <a:lstStyle/>
          <a:p>
            <a:pPr defTabSz="914400"/>
            <a:r>
              <a:rPr lang="fr-FR" altLang="fr-FR" sz="1600" dirty="0" smtClean="0">
                <a:sym typeface="Wingdings" pitchFamily="2" charset="2"/>
              </a:rPr>
              <a:t> </a:t>
            </a:r>
            <a:r>
              <a:rPr lang="fr-FR" altLang="fr-FR" sz="1600" i="1" dirty="0">
                <a:latin typeface="Arial Unicode MS" pitchFamily="34" charset="-128"/>
                <a:ea typeface="Arial Unicode MS" pitchFamily="34" charset="-128"/>
                <a:cs typeface="Arial Unicode MS" pitchFamily="34" charset="-128"/>
                <a:sym typeface="Wingdings" pitchFamily="2" charset="2"/>
              </a:rPr>
              <a:t>Cas des agents affectés dans des services sous autorité conjointe.</a:t>
            </a:r>
          </a:p>
          <a:p>
            <a:pPr defTabSz="914400"/>
            <a:r>
              <a:rPr lang="fr-FR" altLang="fr-FR" sz="1600" dirty="0" smtClean="0">
                <a:latin typeface="Arial Unicode MS" pitchFamily="34" charset="-128"/>
                <a:ea typeface="Arial Unicode MS" pitchFamily="34" charset="-128"/>
                <a:cs typeface="Arial Unicode MS" pitchFamily="34" charset="-128"/>
                <a:sym typeface="Wingdings" pitchFamily="2" charset="2"/>
              </a:rPr>
              <a:t>Les </a:t>
            </a:r>
            <a:r>
              <a:rPr lang="fr-FR" altLang="fr-FR" sz="1600" dirty="0">
                <a:latin typeface="Arial Unicode MS" pitchFamily="34" charset="-128"/>
                <a:ea typeface="Arial Unicode MS" pitchFamily="34" charset="-128"/>
                <a:cs typeface="Arial Unicode MS" pitchFamily="34" charset="-128"/>
                <a:sym typeface="Wingdings" pitchFamily="2" charset="2"/>
              </a:rPr>
              <a:t>agents exerçant leurs fonctions dans un service sous autorité conjointe </a:t>
            </a:r>
            <a:r>
              <a:rPr lang="fr-FR" altLang="fr-FR" sz="1600" dirty="0" smtClean="0">
                <a:latin typeface="Arial Unicode MS" pitchFamily="34" charset="-128"/>
                <a:ea typeface="Arial Unicode MS" pitchFamily="34" charset="-128"/>
                <a:cs typeface="Arial Unicode MS" pitchFamily="34" charset="-128"/>
                <a:sym typeface="Wingdings" pitchFamily="2" charset="2"/>
              </a:rPr>
              <a:t>de plusieurs </a:t>
            </a:r>
          </a:p>
          <a:p>
            <a:pPr defTabSz="914400"/>
            <a:r>
              <a:rPr lang="fr-FR" altLang="fr-FR" sz="1600" dirty="0" smtClean="0">
                <a:latin typeface="Arial Unicode MS" pitchFamily="34" charset="-128"/>
                <a:ea typeface="Arial Unicode MS" pitchFamily="34" charset="-128"/>
                <a:cs typeface="Arial Unicode MS" pitchFamily="34" charset="-128"/>
                <a:sym typeface="Wingdings" pitchFamily="2" charset="2"/>
              </a:rPr>
              <a:t>ministres </a:t>
            </a:r>
            <a:r>
              <a:rPr lang="fr-FR" altLang="fr-FR" sz="1600" dirty="0">
                <a:latin typeface="Arial Unicode MS" pitchFamily="34" charset="-128"/>
                <a:ea typeface="Arial Unicode MS" pitchFamily="34" charset="-128"/>
                <a:cs typeface="Arial Unicode MS" pitchFamily="34" charset="-128"/>
                <a:sym typeface="Wingdings" pitchFamily="2" charset="2"/>
              </a:rPr>
              <a:t>sont électeurs au CT de proximité </a:t>
            </a:r>
            <a:r>
              <a:rPr lang="fr-FR" altLang="fr-FR" sz="1600" dirty="0" smtClean="0">
                <a:latin typeface="Arial Unicode MS" pitchFamily="34" charset="-128"/>
                <a:ea typeface="Arial Unicode MS" pitchFamily="34" charset="-128"/>
                <a:cs typeface="Arial Unicode MS" pitchFamily="34" charset="-128"/>
                <a:sym typeface="Wingdings" pitchFamily="2" charset="2"/>
              </a:rPr>
              <a:t>dont relève ce service et </a:t>
            </a:r>
            <a:r>
              <a:rPr lang="fr-FR" altLang="fr-FR" sz="1600" dirty="0">
                <a:latin typeface="Arial Unicode MS" pitchFamily="34" charset="-128"/>
                <a:ea typeface="Arial Unicode MS" pitchFamily="34" charset="-128"/>
                <a:cs typeface="Arial Unicode MS" pitchFamily="34" charset="-128"/>
                <a:sym typeface="Wingdings" pitchFamily="2" charset="2"/>
              </a:rPr>
              <a:t>au CTM du </a:t>
            </a:r>
            <a:r>
              <a:rPr lang="fr-FR" altLang="fr-FR" sz="1600" dirty="0" smtClean="0">
                <a:latin typeface="Arial Unicode MS" pitchFamily="34" charset="-128"/>
                <a:ea typeface="Arial Unicode MS" pitchFamily="34" charset="-128"/>
                <a:cs typeface="Arial Unicode MS" pitchFamily="34" charset="-128"/>
                <a:sym typeface="Wingdings" pitchFamily="2" charset="2"/>
              </a:rPr>
              <a:t>seul</a:t>
            </a:r>
          </a:p>
          <a:p>
            <a:pPr defTabSz="914400"/>
            <a:r>
              <a:rPr lang="fr-FR" altLang="fr-FR" sz="1600" dirty="0" smtClean="0">
                <a:latin typeface="Arial Unicode MS" pitchFamily="34" charset="-128"/>
                <a:ea typeface="Arial Unicode MS" pitchFamily="34" charset="-128"/>
                <a:cs typeface="Arial Unicode MS" pitchFamily="34" charset="-128"/>
                <a:sym typeface="Wingdings" pitchFamily="2" charset="2"/>
              </a:rPr>
              <a:t>département </a:t>
            </a:r>
            <a:r>
              <a:rPr lang="fr-FR" altLang="fr-FR" sz="1600" dirty="0">
                <a:latin typeface="Arial Unicode MS" pitchFamily="34" charset="-128"/>
                <a:ea typeface="Arial Unicode MS" pitchFamily="34" charset="-128"/>
                <a:cs typeface="Arial Unicode MS" pitchFamily="34" charset="-128"/>
                <a:sym typeface="Wingdings" pitchFamily="2" charset="2"/>
              </a:rPr>
              <a:t>ministériel en </a:t>
            </a:r>
            <a:r>
              <a:rPr lang="fr-FR" altLang="fr-FR" sz="1600" dirty="0" smtClean="0">
                <a:latin typeface="Arial Unicode MS" pitchFamily="34" charset="-128"/>
                <a:ea typeface="Arial Unicode MS" pitchFamily="34" charset="-128"/>
                <a:cs typeface="Arial Unicode MS" pitchFamily="34" charset="-128"/>
                <a:sym typeface="Wingdings" pitchFamily="2" charset="2"/>
              </a:rPr>
              <a:t>charge </a:t>
            </a:r>
            <a:r>
              <a:rPr lang="fr-FR" altLang="fr-FR" sz="1600" dirty="0">
                <a:latin typeface="Arial Unicode MS" pitchFamily="34" charset="-128"/>
                <a:ea typeface="Arial Unicode MS" pitchFamily="34" charset="-128"/>
                <a:cs typeface="Arial Unicode MS" pitchFamily="34" charset="-128"/>
                <a:sym typeface="Wingdings" pitchFamily="2" charset="2"/>
              </a:rPr>
              <a:t>de leur gestion.</a:t>
            </a:r>
          </a:p>
          <a:p>
            <a:pPr defTabSz="914400"/>
            <a:endParaRPr lang="fr-FR" altLang="fr-FR" sz="1600" b="1" dirty="0" smtClean="0">
              <a:latin typeface="Arial Unicode MS" pitchFamily="34" charset="-128"/>
              <a:ea typeface="Arial Unicode MS" pitchFamily="34" charset="-128"/>
              <a:cs typeface="Arial Unicode MS" pitchFamily="34" charset="-128"/>
              <a:sym typeface="Wingdings" pitchFamily="2" charset="2"/>
            </a:endParaRPr>
          </a:p>
          <a:p>
            <a:pPr defTabSz="914400"/>
            <a:r>
              <a:rPr lang="fr-FR" altLang="fr-FR" sz="1600" b="1" dirty="0" smtClean="0">
                <a:latin typeface="Arial Unicode MS" pitchFamily="34" charset="-128"/>
                <a:ea typeface="Arial Unicode MS" pitchFamily="34" charset="-128"/>
                <a:cs typeface="Arial Unicode MS" pitchFamily="34" charset="-128"/>
                <a:sym typeface="Wingdings" pitchFamily="2" charset="2"/>
              </a:rPr>
              <a:t>Situation </a:t>
            </a:r>
            <a:r>
              <a:rPr lang="fr-FR" altLang="fr-FR" sz="1600" b="1" dirty="0">
                <a:latin typeface="Arial Unicode MS" pitchFamily="34" charset="-128"/>
                <a:ea typeface="Arial Unicode MS" pitchFamily="34" charset="-128"/>
                <a:cs typeface="Arial Unicode MS" pitchFamily="34" charset="-128"/>
                <a:sym typeface="Wingdings" pitchFamily="2" charset="2"/>
              </a:rPr>
              <a:t>spécifique des agents exerçant leurs fonctions</a:t>
            </a:r>
            <a:r>
              <a:rPr lang="fr-FR" altLang="fr-FR" sz="1600" dirty="0">
                <a:latin typeface="Arial Unicode MS" pitchFamily="34" charset="-128"/>
                <a:ea typeface="Arial Unicode MS" pitchFamily="34" charset="-128"/>
                <a:cs typeface="Arial Unicode MS" pitchFamily="34" charset="-128"/>
                <a:sym typeface="Wingdings" pitchFamily="2" charset="2"/>
              </a:rPr>
              <a:t> </a:t>
            </a:r>
            <a:r>
              <a:rPr lang="fr-FR" altLang="fr-FR" sz="1600" b="1" dirty="0">
                <a:latin typeface="Arial Unicode MS" pitchFamily="34" charset="-128"/>
                <a:ea typeface="Arial Unicode MS" pitchFamily="34" charset="-128"/>
                <a:cs typeface="Arial Unicode MS" pitchFamily="34" charset="-128"/>
                <a:sym typeface="Wingdings" pitchFamily="2" charset="2"/>
              </a:rPr>
              <a:t>dans </a:t>
            </a:r>
            <a:r>
              <a:rPr lang="fr-FR" altLang="fr-FR" sz="1600" b="1" dirty="0" smtClean="0">
                <a:latin typeface="Arial Unicode MS" pitchFamily="34" charset="-128"/>
                <a:ea typeface="Arial Unicode MS" pitchFamily="34" charset="-128"/>
                <a:cs typeface="Arial Unicode MS" pitchFamily="34" charset="-128"/>
                <a:sym typeface="Wingdings" pitchFamily="2" charset="2"/>
              </a:rPr>
              <a:t> un EPA</a:t>
            </a:r>
            <a:r>
              <a:rPr lang="fr-FR" altLang="fr-FR" sz="1600" dirty="0" smtClean="0">
                <a:latin typeface="Arial Unicode MS" pitchFamily="34" charset="-128"/>
                <a:ea typeface="Arial Unicode MS" pitchFamily="34" charset="-128"/>
                <a:cs typeface="Arial Unicode MS" pitchFamily="34" charset="-128"/>
                <a:sym typeface="Wingdings" pitchFamily="2" charset="2"/>
              </a:rPr>
              <a:t> </a:t>
            </a:r>
            <a:endParaRPr lang="fr-FR" altLang="fr-FR" sz="1600" dirty="0">
              <a:latin typeface="Arial Unicode MS" pitchFamily="34" charset="-128"/>
              <a:ea typeface="Arial Unicode MS" pitchFamily="34" charset="-128"/>
              <a:cs typeface="Arial Unicode MS" pitchFamily="34" charset="-128"/>
              <a:sym typeface="Wingdings" pitchFamily="2" charset="2"/>
            </a:endParaRPr>
          </a:p>
          <a:p>
            <a:pPr>
              <a:lnSpc>
                <a:spcPct val="80000"/>
              </a:lnSpc>
              <a:defRPr/>
            </a:pPr>
            <a:endParaRPr lang="fr-FR" altLang="fr-FR" sz="1600" b="1" i="1" dirty="0" smtClean="0">
              <a:latin typeface="Arial Unicode MS" pitchFamily="34" charset="-128"/>
              <a:ea typeface="Arial Unicode MS" pitchFamily="34" charset="-128"/>
              <a:cs typeface="Arial Unicode MS" pitchFamily="34" charset="-128"/>
            </a:endParaRPr>
          </a:p>
          <a:p>
            <a:pPr>
              <a:lnSpc>
                <a:spcPct val="80000"/>
              </a:lnSpc>
              <a:defRPr/>
            </a:pPr>
            <a:r>
              <a:rPr lang="fr-FR" altLang="fr-FR" sz="1600" b="1" i="1" dirty="0">
                <a:latin typeface="Arial Unicode MS" pitchFamily="34" charset="-128"/>
                <a:ea typeface="Arial Unicode MS" pitchFamily="34" charset="-128"/>
                <a:cs typeface="Arial Unicode MS" pitchFamily="34" charset="-128"/>
              </a:rPr>
              <a:t>C</a:t>
            </a:r>
            <a:r>
              <a:rPr lang="fr-FR" altLang="fr-FR" sz="1600" b="1" i="1" dirty="0" smtClean="0">
                <a:latin typeface="Arial Unicode MS" pitchFamily="34" charset="-128"/>
                <a:ea typeface="Arial Unicode MS" pitchFamily="34" charset="-128"/>
                <a:cs typeface="Arial Unicode MS" pitchFamily="34" charset="-128"/>
              </a:rPr>
              <a:t>ontenu </a:t>
            </a:r>
            <a:r>
              <a:rPr lang="fr-FR" altLang="fr-FR" sz="1600" b="1" i="1" dirty="0">
                <a:latin typeface="Arial Unicode MS" pitchFamily="34" charset="-128"/>
                <a:ea typeface="Arial Unicode MS" pitchFamily="34" charset="-128"/>
                <a:cs typeface="Arial Unicode MS" pitchFamily="34" charset="-128"/>
              </a:rPr>
              <a:t>de l’article 35  du décret CT:</a:t>
            </a:r>
          </a:p>
          <a:p>
            <a:pPr>
              <a:lnSpc>
                <a:spcPct val="80000"/>
              </a:lnSpc>
              <a:defRPr/>
            </a:pPr>
            <a:endParaRPr lang="fr-FR" altLang="fr-FR" sz="1600" b="1" dirty="0">
              <a:latin typeface="Arial Unicode MS" pitchFamily="34" charset="-128"/>
              <a:ea typeface="Arial Unicode MS" pitchFamily="34" charset="-128"/>
              <a:cs typeface="Arial Unicode MS" pitchFamily="34" charset="-128"/>
            </a:endParaRPr>
          </a:p>
          <a:p>
            <a:pPr>
              <a:lnSpc>
                <a:spcPct val="80000"/>
              </a:lnSpc>
              <a:defRPr/>
            </a:pPr>
            <a:r>
              <a:rPr lang="fr-FR" altLang="fr-FR" sz="1600" i="1" dirty="0">
                <a:latin typeface="Arial Unicode MS" pitchFamily="34" charset="-128"/>
                <a:ea typeface="Arial Unicode MS" pitchFamily="34" charset="-128"/>
                <a:cs typeface="Arial Unicode MS" pitchFamily="34" charset="-128"/>
              </a:rPr>
              <a:t>1° Le comité technique ministériel peut recevoir compétence pour examiner </a:t>
            </a:r>
          </a:p>
          <a:p>
            <a:pPr>
              <a:lnSpc>
                <a:spcPct val="80000"/>
              </a:lnSpc>
              <a:defRPr/>
            </a:pPr>
            <a:r>
              <a:rPr lang="fr-FR" altLang="fr-FR" sz="1600" i="1" dirty="0">
                <a:latin typeface="Arial Unicode MS" pitchFamily="34" charset="-128"/>
                <a:ea typeface="Arial Unicode MS" pitchFamily="34" charset="-128"/>
                <a:cs typeface="Arial Unicode MS" pitchFamily="34" charset="-128"/>
              </a:rPr>
              <a:t>des questions communes à tout ou partie des établissements publics </a:t>
            </a:r>
          </a:p>
          <a:p>
            <a:pPr>
              <a:lnSpc>
                <a:spcPct val="80000"/>
              </a:lnSpc>
              <a:defRPr/>
            </a:pPr>
            <a:r>
              <a:rPr lang="fr-FR" altLang="fr-FR" sz="1600" i="1" dirty="0">
                <a:latin typeface="Arial Unicode MS" pitchFamily="34" charset="-128"/>
                <a:ea typeface="Arial Unicode MS" pitchFamily="34" charset="-128"/>
                <a:cs typeface="Arial Unicode MS" pitchFamily="34" charset="-128"/>
              </a:rPr>
              <a:t>administratifs relevant du département ministériel considéré, </a:t>
            </a:r>
            <a:r>
              <a:rPr lang="fr-FR" altLang="fr-FR" sz="1600" b="1" i="1" dirty="0">
                <a:latin typeface="Arial Unicode MS" pitchFamily="34" charset="-128"/>
                <a:ea typeface="Arial Unicode MS" pitchFamily="34" charset="-128"/>
                <a:cs typeface="Arial Unicode MS" pitchFamily="34" charset="-128"/>
              </a:rPr>
              <a:t>lorsqu’il n’existe </a:t>
            </a:r>
          </a:p>
          <a:p>
            <a:pPr>
              <a:lnSpc>
                <a:spcPct val="80000"/>
              </a:lnSpc>
              <a:defRPr/>
            </a:pPr>
            <a:r>
              <a:rPr lang="fr-FR" altLang="fr-FR" sz="1600" b="1" i="1" dirty="0">
                <a:latin typeface="Arial Unicode MS" pitchFamily="34" charset="-128"/>
                <a:ea typeface="Arial Unicode MS" pitchFamily="34" charset="-128"/>
                <a:cs typeface="Arial Unicode MS" pitchFamily="34" charset="-128"/>
              </a:rPr>
              <a:t>pas de comité technique d</a:t>
            </a:r>
            <a:r>
              <a:rPr lang="fr-FR" altLang="fr-FR" sz="1600" i="1" dirty="0">
                <a:latin typeface="Arial Unicode MS" pitchFamily="34" charset="-128"/>
                <a:ea typeface="Arial Unicode MS" pitchFamily="34" charset="-128"/>
                <a:cs typeface="Arial Unicode MS" pitchFamily="34" charset="-128"/>
              </a:rPr>
              <a:t>e </a:t>
            </a:r>
            <a:r>
              <a:rPr lang="fr-FR" altLang="fr-FR" sz="1600" b="1" i="1" dirty="0">
                <a:latin typeface="Arial Unicode MS" pitchFamily="34" charset="-128"/>
                <a:ea typeface="Arial Unicode MS" pitchFamily="34" charset="-128"/>
                <a:cs typeface="Arial Unicode MS" pitchFamily="34" charset="-128"/>
              </a:rPr>
              <a:t>proximité commun</a:t>
            </a:r>
            <a:r>
              <a:rPr lang="fr-FR" altLang="fr-FR" sz="1600" i="1" dirty="0">
                <a:latin typeface="Arial Unicode MS" pitchFamily="34" charset="-128"/>
                <a:ea typeface="Arial Unicode MS" pitchFamily="34" charset="-128"/>
                <a:cs typeface="Arial Unicode MS" pitchFamily="34" charset="-128"/>
              </a:rPr>
              <a:t> à ces établissements créé à cet </a:t>
            </a:r>
          </a:p>
          <a:p>
            <a:pPr>
              <a:lnSpc>
                <a:spcPct val="80000"/>
              </a:lnSpc>
              <a:defRPr/>
            </a:pPr>
            <a:r>
              <a:rPr lang="fr-FR" altLang="fr-FR" sz="1600" i="1" dirty="0">
                <a:latin typeface="Arial Unicode MS" pitchFamily="34" charset="-128"/>
                <a:ea typeface="Arial Unicode MS" pitchFamily="34" charset="-128"/>
                <a:cs typeface="Arial Unicode MS" pitchFamily="34" charset="-128"/>
              </a:rPr>
              <a:t>effet </a:t>
            </a:r>
            <a:r>
              <a:rPr lang="fr-FR" altLang="fr-FR" sz="1600" b="1" i="1" dirty="0">
                <a:latin typeface="Arial Unicode MS" pitchFamily="34" charset="-128"/>
                <a:ea typeface="Arial Unicode MS" pitchFamily="34" charset="-128"/>
                <a:cs typeface="Arial Unicode MS" pitchFamily="34" charset="-128"/>
              </a:rPr>
              <a:t>ou lorsque l’intérêt du service le commande;</a:t>
            </a:r>
          </a:p>
          <a:p>
            <a:pPr>
              <a:lnSpc>
                <a:spcPct val="80000"/>
              </a:lnSpc>
              <a:defRPr/>
            </a:pPr>
            <a:endParaRPr lang="fr-FR" altLang="fr-FR" sz="1600" i="1" dirty="0">
              <a:latin typeface="Arial Unicode MS" pitchFamily="34" charset="-128"/>
              <a:ea typeface="Arial Unicode MS" pitchFamily="34" charset="-128"/>
              <a:cs typeface="Arial Unicode MS" pitchFamily="34" charset="-128"/>
            </a:endParaRPr>
          </a:p>
          <a:p>
            <a:pPr>
              <a:lnSpc>
                <a:spcPct val="80000"/>
              </a:lnSpc>
              <a:defRPr/>
            </a:pPr>
            <a:r>
              <a:rPr lang="fr-FR" altLang="fr-FR" sz="1600" i="1" dirty="0">
                <a:latin typeface="Arial Unicode MS" pitchFamily="34" charset="-128"/>
                <a:ea typeface="Arial Unicode MS" pitchFamily="34" charset="-128"/>
                <a:cs typeface="Arial Unicode MS" pitchFamily="34" charset="-128"/>
              </a:rPr>
              <a:t>2° Le comité technique ministériel peut recevoir compétence pour examiner les </a:t>
            </a:r>
          </a:p>
          <a:p>
            <a:pPr>
              <a:lnSpc>
                <a:spcPct val="80000"/>
              </a:lnSpc>
              <a:defRPr/>
            </a:pPr>
            <a:r>
              <a:rPr lang="fr-FR" altLang="fr-FR" sz="1600" i="1" dirty="0">
                <a:latin typeface="Arial Unicode MS" pitchFamily="34" charset="-128"/>
                <a:ea typeface="Arial Unicode MS" pitchFamily="34" charset="-128"/>
                <a:cs typeface="Arial Unicode MS" pitchFamily="34" charset="-128"/>
              </a:rPr>
              <a:t>questions concernant un ou plusieurs établissements publics </a:t>
            </a:r>
            <a:r>
              <a:rPr lang="fr-FR" altLang="fr-FR" sz="1600" b="1" i="1" dirty="0">
                <a:latin typeface="Arial Unicode MS" pitchFamily="34" charset="-128"/>
                <a:ea typeface="Arial Unicode MS" pitchFamily="34" charset="-128"/>
                <a:cs typeface="Arial Unicode MS" pitchFamily="34" charset="-128"/>
              </a:rPr>
              <a:t>en cas </a:t>
            </a:r>
          </a:p>
          <a:p>
            <a:pPr>
              <a:lnSpc>
                <a:spcPct val="80000"/>
              </a:lnSpc>
              <a:defRPr/>
            </a:pPr>
            <a:r>
              <a:rPr lang="fr-FR" altLang="fr-FR" sz="1600" b="1" i="1" dirty="0">
                <a:latin typeface="Arial Unicode MS" pitchFamily="34" charset="-128"/>
                <a:ea typeface="Arial Unicode MS" pitchFamily="34" charset="-128"/>
                <a:cs typeface="Arial Unicode MS" pitchFamily="34" charset="-128"/>
              </a:rPr>
              <a:t>d’insuffisance des effec</a:t>
            </a:r>
            <a:r>
              <a:rPr lang="fr-FR" altLang="fr-FR" sz="1600" i="1" dirty="0">
                <a:latin typeface="Arial Unicode MS" pitchFamily="34" charset="-128"/>
                <a:ea typeface="Arial Unicode MS" pitchFamily="34" charset="-128"/>
                <a:cs typeface="Arial Unicode MS" pitchFamily="34" charset="-128"/>
              </a:rPr>
              <a:t>tifs  dans ces établissements.  </a:t>
            </a:r>
          </a:p>
          <a:p>
            <a:pPr>
              <a:lnSpc>
                <a:spcPct val="80000"/>
              </a:lnSpc>
              <a:defRPr/>
            </a:pPr>
            <a:endParaRPr lang="fr-FR" altLang="fr-FR" sz="1600" i="1" dirty="0">
              <a:latin typeface="Arial Unicode MS" pitchFamily="34" charset="-128"/>
              <a:ea typeface="Arial Unicode MS" pitchFamily="34" charset="-128"/>
              <a:cs typeface="Arial Unicode MS" pitchFamily="34" charset="-128"/>
            </a:endParaRPr>
          </a:p>
          <a:p>
            <a:pPr>
              <a:lnSpc>
                <a:spcPct val="80000"/>
              </a:lnSpc>
              <a:defRPr/>
            </a:pPr>
            <a:r>
              <a:rPr lang="fr-FR" altLang="fr-FR" sz="1600" dirty="0">
                <a:latin typeface="Arial Unicode MS" pitchFamily="34" charset="-128"/>
                <a:ea typeface="Arial Unicode MS" pitchFamily="34" charset="-128"/>
                <a:cs typeface="Arial Unicode MS" pitchFamily="34" charset="-128"/>
              </a:rPr>
              <a:t>Chaque ministère, en accord avec les EPA sous sa tutelle, et après </a:t>
            </a:r>
            <a:r>
              <a:rPr lang="fr-FR" altLang="fr-FR" sz="1600" dirty="0" smtClean="0">
                <a:latin typeface="Arial Unicode MS" pitchFamily="34" charset="-128"/>
                <a:ea typeface="Arial Unicode MS" pitchFamily="34" charset="-128"/>
                <a:cs typeface="Arial Unicode MS" pitchFamily="34" charset="-128"/>
              </a:rPr>
              <a:t>concertation </a:t>
            </a:r>
            <a:r>
              <a:rPr lang="fr-FR" altLang="fr-FR" sz="1600" dirty="0">
                <a:latin typeface="Arial Unicode MS" pitchFamily="34" charset="-128"/>
                <a:ea typeface="Arial Unicode MS" pitchFamily="34" charset="-128"/>
                <a:cs typeface="Arial Unicode MS" pitchFamily="34" charset="-128"/>
              </a:rPr>
              <a:t>avec </a:t>
            </a:r>
            <a:r>
              <a:rPr lang="fr-FR" altLang="fr-FR" sz="1600" dirty="0" smtClean="0">
                <a:latin typeface="Arial Unicode MS" pitchFamily="34" charset="-128"/>
                <a:ea typeface="Arial Unicode MS" pitchFamily="34" charset="-128"/>
                <a:cs typeface="Arial Unicode MS" pitchFamily="34" charset="-128"/>
              </a:rPr>
              <a:t>les</a:t>
            </a:r>
          </a:p>
          <a:p>
            <a:pPr>
              <a:lnSpc>
                <a:spcPct val="80000"/>
              </a:lnSpc>
              <a:defRPr/>
            </a:pPr>
            <a:r>
              <a:rPr lang="fr-FR" altLang="fr-FR" sz="1600" dirty="0" smtClean="0">
                <a:latin typeface="Arial Unicode MS" pitchFamily="34" charset="-128"/>
                <a:ea typeface="Arial Unicode MS" pitchFamily="34" charset="-128"/>
                <a:cs typeface="Arial Unicode MS" pitchFamily="34" charset="-128"/>
              </a:rPr>
              <a:t>organisations </a:t>
            </a:r>
            <a:r>
              <a:rPr lang="fr-FR" altLang="fr-FR" sz="1600" dirty="0">
                <a:latin typeface="Arial Unicode MS" pitchFamily="34" charset="-128"/>
                <a:ea typeface="Arial Unicode MS" pitchFamily="34" charset="-128"/>
                <a:cs typeface="Arial Unicode MS" pitchFamily="34" charset="-128"/>
              </a:rPr>
              <a:t>syndicales , détermine si le </a:t>
            </a:r>
            <a:r>
              <a:rPr lang="fr-FR" altLang="fr-FR" sz="1600" dirty="0" smtClean="0">
                <a:latin typeface="Arial Unicode MS" pitchFamily="34" charset="-128"/>
                <a:ea typeface="Arial Unicode MS" pitchFamily="34" charset="-128"/>
                <a:cs typeface="Arial Unicode MS" pitchFamily="34" charset="-128"/>
              </a:rPr>
              <a:t>CTM reçoit </a:t>
            </a:r>
            <a:r>
              <a:rPr lang="fr-FR" altLang="fr-FR" sz="1600" dirty="0">
                <a:latin typeface="Arial Unicode MS" pitchFamily="34" charset="-128"/>
                <a:ea typeface="Arial Unicode MS" pitchFamily="34" charset="-128"/>
                <a:cs typeface="Arial Unicode MS" pitchFamily="34" charset="-128"/>
              </a:rPr>
              <a:t>compétence sur ces </a:t>
            </a:r>
            <a:endParaRPr lang="fr-FR" altLang="fr-FR" sz="1600" dirty="0" smtClean="0">
              <a:latin typeface="Arial Unicode MS" pitchFamily="34" charset="-128"/>
              <a:ea typeface="Arial Unicode MS" pitchFamily="34" charset="-128"/>
              <a:cs typeface="Arial Unicode MS" pitchFamily="34" charset="-128"/>
            </a:endParaRPr>
          </a:p>
          <a:p>
            <a:pPr>
              <a:lnSpc>
                <a:spcPct val="80000"/>
              </a:lnSpc>
              <a:defRPr/>
            </a:pPr>
            <a:r>
              <a:rPr lang="fr-FR" altLang="fr-FR" sz="1600" dirty="0" smtClean="0">
                <a:latin typeface="Arial Unicode MS" pitchFamily="34" charset="-128"/>
                <a:ea typeface="Arial Unicode MS" pitchFamily="34" charset="-128"/>
                <a:cs typeface="Arial Unicode MS" pitchFamily="34" charset="-128"/>
              </a:rPr>
              <a:t>établissements</a:t>
            </a:r>
            <a:r>
              <a:rPr lang="fr-FR" altLang="fr-FR" sz="1600" dirty="0">
                <a:latin typeface="Arial Unicode MS" pitchFamily="34" charset="-128"/>
                <a:ea typeface="Arial Unicode MS" pitchFamily="34" charset="-128"/>
                <a:cs typeface="Arial Unicode MS" pitchFamily="34" charset="-128"/>
              </a:rPr>
              <a:t>. </a:t>
            </a:r>
          </a:p>
          <a:p>
            <a:pPr defTabSz="914400"/>
            <a:endParaRPr lang="fr-FR" altLang="fr-FR" sz="1600" dirty="0">
              <a:latin typeface="Arial Unicode MS" pitchFamily="34" charset="-128"/>
              <a:ea typeface="Arial Unicode MS" pitchFamily="34" charset="-128"/>
              <a:cs typeface="Arial Unicode MS" pitchFamily="34" charset="-128"/>
              <a:sym typeface="Wingdings" pitchFamily="2" charset="2"/>
            </a:endParaRPr>
          </a:p>
          <a:p>
            <a:pPr defTabSz="914400"/>
            <a:endParaRPr lang="fr-FR" altLang="fr-FR" sz="1800" dirty="0">
              <a:latin typeface="Arial Unicode MS" pitchFamily="34" charset="-128"/>
              <a:ea typeface="Arial Unicode MS" pitchFamily="34" charset="-128"/>
              <a:cs typeface="Arial Unicode MS" pitchFamily="34" charset="-128"/>
              <a:sym typeface="Wingdings" pitchFamily="2" charset="2"/>
            </a:endParaRPr>
          </a:p>
        </p:txBody>
      </p:sp>
      <p:sp>
        <p:nvSpPr>
          <p:cNvPr id="4" name="Espace réservé du texte 3"/>
          <p:cNvSpPr>
            <a:spLocks noGrp="1"/>
          </p:cNvSpPr>
          <p:nvPr>
            <p:ph type="body" idx="10"/>
          </p:nvPr>
        </p:nvSpPr>
        <p:spPr/>
        <p:txBody>
          <a:bodyPr/>
          <a:lstStyle/>
          <a:p>
            <a:endParaRPr lang="fr-FR"/>
          </a:p>
        </p:txBody>
      </p:sp>
      <p:sp>
        <p:nvSpPr>
          <p:cNvPr id="10" name="Espace réservé du numéro de diapositive 9"/>
          <p:cNvSpPr>
            <a:spLocks noGrp="1"/>
          </p:cNvSpPr>
          <p:nvPr>
            <p:ph type="sldNum" sz="quarter" idx="16"/>
          </p:nvPr>
        </p:nvSpPr>
        <p:spPr/>
        <p:txBody>
          <a:bodyPr/>
          <a:lstStyle/>
          <a:p>
            <a:pPr>
              <a:defRPr/>
            </a:pPr>
            <a:fld id="{A148F07E-8F1C-4B9C-8B65-D9F47AC0A6FD}" type="slidenum">
              <a:rPr lang="fr-FR" altLang="fr-FR" smtClean="0"/>
              <a:pPr>
                <a:defRPr/>
              </a:pPr>
              <a:t>7</a:t>
            </a:fld>
            <a:endParaRPr lang="fr-FR" altLang="fr-FR" dirty="0"/>
          </a:p>
        </p:txBody>
      </p:sp>
    </p:spTree>
    <p:extLst>
      <p:ext uri="{BB962C8B-B14F-4D97-AF65-F5344CB8AC3E}">
        <p14:creationId xmlns:p14="http://schemas.microsoft.com/office/powerpoint/2010/main" xmlns="" val="132456850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Elections professionnelles 2018</a:t>
            </a:r>
            <a:endParaRPr lang="fr-FR" dirty="0"/>
          </a:p>
        </p:txBody>
      </p:sp>
      <p:sp>
        <p:nvSpPr>
          <p:cNvPr id="3" name="Espace réservé du contenu 2"/>
          <p:cNvSpPr>
            <a:spLocks noGrp="1"/>
          </p:cNvSpPr>
          <p:nvPr>
            <p:ph idx="1"/>
          </p:nvPr>
        </p:nvSpPr>
        <p:spPr>
          <a:xfrm>
            <a:off x="457200" y="910167"/>
            <a:ext cx="8229600" cy="5668186"/>
          </a:xfrm>
        </p:spPr>
        <p:txBody>
          <a:bodyPr/>
          <a:lstStyle/>
          <a:p>
            <a:pPr defTabSz="914400"/>
            <a:endParaRPr lang="fr-FR" altLang="fr-FR" sz="1800" dirty="0" smtClean="0">
              <a:latin typeface="Arial Unicode MS" pitchFamily="34" charset="-128"/>
              <a:ea typeface="Arial Unicode MS" pitchFamily="34" charset="-128"/>
              <a:cs typeface="Arial Unicode MS" pitchFamily="34" charset="-128"/>
              <a:sym typeface="Wingdings" pitchFamily="2" charset="2"/>
            </a:endParaRPr>
          </a:p>
          <a:p>
            <a:pPr defTabSz="914400"/>
            <a:r>
              <a:rPr lang="fr-FR" altLang="fr-FR" sz="1800" dirty="0" smtClean="0">
                <a:latin typeface="Arial Unicode MS" pitchFamily="34" charset="-128"/>
                <a:ea typeface="Arial Unicode MS" pitchFamily="34" charset="-128"/>
                <a:cs typeface="Arial Unicode MS" pitchFamily="34" charset="-128"/>
                <a:sym typeface="Wingdings" pitchFamily="2" charset="2"/>
              </a:rPr>
              <a:t>Lorsque </a:t>
            </a:r>
            <a:r>
              <a:rPr lang="fr-FR" altLang="fr-FR" sz="1800" dirty="0">
                <a:latin typeface="Arial Unicode MS" pitchFamily="34" charset="-128"/>
                <a:ea typeface="Arial Unicode MS" pitchFamily="34" charset="-128"/>
                <a:cs typeface="Arial Unicode MS" pitchFamily="34" charset="-128"/>
                <a:sym typeface="Wingdings" pitchFamily="2" charset="2"/>
              </a:rPr>
              <a:t>le CTM reçoit compétence pour examiner les questions </a:t>
            </a:r>
            <a:endParaRPr lang="fr-FR" altLang="fr-FR" sz="1800" dirty="0" smtClean="0">
              <a:latin typeface="Arial Unicode MS" pitchFamily="34" charset="-128"/>
              <a:ea typeface="Arial Unicode MS" pitchFamily="34" charset="-128"/>
              <a:cs typeface="Arial Unicode MS" pitchFamily="34" charset="-128"/>
              <a:sym typeface="Wingdings" pitchFamily="2" charset="2"/>
            </a:endParaRPr>
          </a:p>
          <a:p>
            <a:pPr defTabSz="914400"/>
            <a:r>
              <a:rPr lang="fr-FR" altLang="fr-FR" sz="1800" dirty="0" smtClean="0">
                <a:latin typeface="Arial Unicode MS" pitchFamily="34" charset="-128"/>
                <a:ea typeface="Arial Unicode MS" pitchFamily="34" charset="-128"/>
                <a:cs typeface="Arial Unicode MS" pitchFamily="34" charset="-128"/>
                <a:sym typeface="Wingdings" pitchFamily="2" charset="2"/>
              </a:rPr>
              <a:t>relatives </a:t>
            </a:r>
            <a:r>
              <a:rPr lang="fr-FR" altLang="fr-FR" sz="1800" dirty="0">
                <a:latin typeface="Arial Unicode MS" pitchFamily="34" charset="-128"/>
                <a:ea typeface="Arial Unicode MS" pitchFamily="34" charset="-128"/>
                <a:cs typeface="Arial Unicode MS" pitchFamily="34" charset="-128"/>
                <a:sym typeface="Wingdings" pitchFamily="2" charset="2"/>
              </a:rPr>
              <a:t>aux  EPA (ou </a:t>
            </a:r>
            <a:r>
              <a:rPr lang="fr-FR" altLang="fr-FR" sz="1800" dirty="0" smtClean="0">
                <a:latin typeface="Arial Unicode MS" pitchFamily="34" charset="-128"/>
                <a:ea typeface="Arial Unicode MS" pitchFamily="34" charset="-128"/>
                <a:cs typeface="Arial Unicode MS" pitchFamily="34" charset="-128"/>
                <a:sym typeface="Wingdings" pitchFamily="2" charset="2"/>
              </a:rPr>
              <a:t>certains </a:t>
            </a:r>
            <a:r>
              <a:rPr lang="fr-FR" altLang="fr-FR" sz="1800" dirty="0">
                <a:latin typeface="Arial Unicode MS" pitchFamily="34" charset="-128"/>
                <a:ea typeface="Arial Unicode MS" pitchFamily="34" charset="-128"/>
                <a:cs typeface="Arial Unicode MS" pitchFamily="34" charset="-128"/>
                <a:sym typeface="Wingdings" pitchFamily="2" charset="2"/>
              </a:rPr>
              <a:t>EPA) sous tutelle du ministère dans le </a:t>
            </a:r>
            <a:endParaRPr lang="fr-FR" altLang="fr-FR" sz="1800" dirty="0" smtClean="0">
              <a:latin typeface="Arial Unicode MS" pitchFamily="34" charset="-128"/>
              <a:ea typeface="Arial Unicode MS" pitchFamily="34" charset="-128"/>
              <a:cs typeface="Arial Unicode MS" pitchFamily="34" charset="-128"/>
              <a:sym typeface="Wingdings" pitchFamily="2" charset="2"/>
            </a:endParaRPr>
          </a:p>
          <a:p>
            <a:pPr defTabSz="914400"/>
            <a:r>
              <a:rPr lang="fr-FR" altLang="fr-FR" sz="1800" dirty="0" smtClean="0">
                <a:latin typeface="Arial Unicode MS" pitchFamily="34" charset="-128"/>
                <a:ea typeface="Arial Unicode MS" pitchFamily="34" charset="-128"/>
                <a:cs typeface="Arial Unicode MS" pitchFamily="34" charset="-128"/>
                <a:sym typeface="Wingdings" pitchFamily="2" charset="2"/>
              </a:rPr>
              <a:t>cadre </a:t>
            </a:r>
            <a:r>
              <a:rPr lang="fr-FR" altLang="fr-FR" sz="1800" dirty="0">
                <a:latin typeface="Arial Unicode MS" pitchFamily="34" charset="-128"/>
                <a:ea typeface="Arial Unicode MS" pitchFamily="34" charset="-128"/>
                <a:cs typeface="Arial Unicode MS" pitchFamily="34" charset="-128"/>
                <a:sym typeface="Wingdings" pitchFamily="2" charset="2"/>
              </a:rPr>
              <a:t>de l’article 35 du décret CT, </a:t>
            </a:r>
            <a:r>
              <a:rPr lang="fr-FR" altLang="fr-FR" sz="1800" dirty="0" smtClean="0">
                <a:latin typeface="Arial Unicode MS" pitchFamily="34" charset="-128"/>
                <a:ea typeface="Arial Unicode MS" pitchFamily="34" charset="-128"/>
                <a:cs typeface="Arial Unicode MS" pitchFamily="34" charset="-128"/>
                <a:sym typeface="Wingdings" pitchFamily="2" charset="2"/>
              </a:rPr>
              <a:t>l’ensemble </a:t>
            </a:r>
            <a:r>
              <a:rPr lang="fr-FR" altLang="fr-FR" sz="1800" dirty="0">
                <a:latin typeface="Arial Unicode MS" pitchFamily="34" charset="-128"/>
                <a:ea typeface="Arial Unicode MS" pitchFamily="34" charset="-128"/>
                <a:cs typeface="Arial Unicode MS" pitchFamily="34" charset="-128"/>
                <a:sym typeface="Wingdings" pitchFamily="2" charset="2"/>
              </a:rPr>
              <a:t>des agents </a:t>
            </a:r>
            <a:endParaRPr lang="fr-FR" altLang="fr-FR" sz="1800" dirty="0" smtClean="0">
              <a:latin typeface="Arial Unicode MS" pitchFamily="34" charset="-128"/>
              <a:ea typeface="Arial Unicode MS" pitchFamily="34" charset="-128"/>
              <a:cs typeface="Arial Unicode MS" pitchFamily="34" charset="-128"/>
              <a:sym typeface="Wingdings" pitchFamily="2" charset="2"/>
            </a:endParaRPr>
          </a:p>
          <a:p>
            <a:pPr defTabSz="914400"/>
            <a:r>
              <a:rPr lang="fr-FR" altLang="fr-FR" sz="1800" dirty="0" smtClean="0">
                <a:latin typeface="Arial Unicode MS" pitchFamily="34" charset="-128"/>
                <a:ea typeface="Arial Unicode MS" pitchFamily="34" charset="-128"/>
                <a:cs typeface="Arial Unicode MS" pitchFamily="34" charset="-128"/>
                <a:sym typeface="Wingdings" pitchFamily="2" charset="2"/>
              </a:rPr>
              <a:t>fonctionnaires </a:t>
            </a:r>
            <a:r>
              <a:rPr lang="fr-FR" altLang="fr-FR" sz="1800" dirty="0">
                <a:latin typeface="Arial Unicode MS" pitchFamily="34" charset="-128"/>
                <a:ea typeface="Arial Unicode MS" pitchFamily="34" charset="-128"/>
                <a:cs typeface="Arial Unicode MS" pitchFamily="34" charset="-128"/>
                <a:sym typeface="Wingdings" pitchFamily="2" charset="2"/>
              </a:rPr>
              <a:t>ou agents non titulaires affectés (y compris en </a:t>
            </a:r>
            <a:r>
              <a:rPr lang="fr-FR" altLang="fr-FR" sz="1800" dirty="0" smtClean="0">
                <a:latin typeface="Arial Unicode MS" pitchFamily="34" charset="-128"/>
                <a:ea typeface="Arial Unicode MS" pitchFamily="34" charset="-128"/>
                <a:cs typeface="Arial Unicode MS" pitchFamily="34" charset="-128"/>
                <a:sym typeface="Wingdings" pitchFamily="2" charset="2"/>
              </a:rPr>
              <a:t>PNA</a:t>
            </a:r>
            <a:r>
              <a:rPr lang="fr-FR" altLang="fr-FR" sz="1800" dirty="0">
                <a:latin typeface="Arial Unicode MS" pitchFamily="34" charset="-128"/>
                <a:ea typeface="Arial Unicode MS" pitchFamily="34" charset="-128"/>
                <a:cs typeface="Arial Unicode MS" pitchFamily="34" charset="-128"/>
                <a:sym typeface="Wingdings" pitchFamily="2" charset="2"/>
              </a:rPr>
              <a:t>), </a:t>
            </a:r>
            <a:endParaRPr lang="fr-FR" altLang="fr-FR" sz="1800" dirty="0" smtClean="0">
              <a:latin typeface="Arial Unicode MS" pitchFamily="34" charset="-128"/>
              <a:ea typeface="Arial Unicode MS" pitchFamily="34" charset="-128"/>
              <a:cs typeface="Arial Unicode MS" pitchFamily="34" charset="-128"/>
              <a:sym typeface="Wingdings" pitchFamily="2" charset="2"/>
            </a:endParaRPr>
          </a:p>
          <a:p>
            <a:pPr defTabSz="914400"/>
            <a:r>
              <a:rPr lang="fr-FR" altLang="fr-FR" sz="1800" dirty="0" smtClean="0">
                <a:latin typeface="Arial Unicode MS" pitchFamily="34" charset="-128"/>
                <a:ea typeface="Arial Unicode MS" pitchFamily="34" charset="-128"/>
                <a:cs typeface="Arial Unicode MS" pitchFamily="34" charset="-128"/>
                <a:sym typeface="Wingdings" pitchFamily="2" charset="2"/>
              </a:rPr>
              <a:t>MAD</a:t>
            </a:r>
            <a:r>
              <a:rPr lang="fr-FR" altLang="fr-FR" sz="1800" dirty="0">
                <a:latin typeface="Arial Unicode MS" pitchFamily="34" charset="-128"/>
                <a:ea typeface="Arial Unicode MS" pitchFamily="34" charset="-128"/>
                <a:cs typeface="Arial Unicode MS" pitchFamily="34" charset="-128"/>
                <a:sym typeface="Wingdings" pitchFamily="2" charset="2"/>
              </a:rPr>
              <a:t>, détachés ou recrutés directement par l’EPA sont électeurs au </a:t>
            </a:r>
            <a:endParaRPr lang="fr-FR" altLang="fr-FR" sz="1800" dirty="0" smtClean="0">
              <a:latin typeface="Arial Unicode MS" pitchFamily="34" charset="-128"/>
              <a:ea typeface="Arial Unicode MS" pitchFamily="34" charset="-128"/>
              <a:cs typeface="Arial Unicode MS" pitchFamily="34" charset="-128"/>
              <a:sym typeface="Wingdings" pitchFamily="2" charset="2"/>
            </a:endParaRPr>
          </a:p>
          <a:p>
            <a:pPr defTabSz="914400"/>
            <a:r>
              <a:rPr lang="fr-FR" altLang="fr-FR" sz="1800" dirty="0" smtClean="0">
                <a:latin typeface="Arial Unicode MS" pitchFamily="34" charset="-128"/>
                <a:ea typeface="Arial Unicode MS" pitchFamily="34" charset="-128"/>
                <a:cs typeface="Arial Unicode MS" pitchFamily="34" charset="-128"/>
                <a:sym typeface="Wingdings" pitchFamily="2" charset="2"/>
              </a:rPr>
              <a:t>CTM</a:t>
            </a:r>
            <a:r>
              <a:rPr lang="fr-FR" altLang="fr-FR" sz="1800" dirty="0">
                <a:latin typeface="Arial Unicode MS" pitchFamily="34" charset="-128"/>
                <a:ea typeface="Arial Unicode MS" pitchFamily="34" charset="-128"/>
                <a:cs typeface="Arial Unicode MS" pitchFamily="34" charset="-128"/>
                <a:sym typeface="Wingdings" pitchFamily="2" charset="2"/>
              </a:rPr>
              <a:t>.</a:t>
            </a:r>
          </a:p>
          <a:p>
            <a:pPr defTabSz="914400"/>
            <a:endParaRPr lang="fr-FR" altLang="fr-FR" sz="1800" dirty="0">
              <a:latin typeface="Arial Unicode MS" pitchFamily="34" charset="-128"/>
              <a:ea typeface="Arial Unicode MS" pitchFamily="34" charset="-128"/>
              <a:cs typeface="Arial Unicode MS" pitchFamily="34" charset="-128"/>
              <a:sym typeface="Wingdings" pitchFamily="2" charset="2"/>
            </a:endParaRPr>
          </a:p>
          <a:p>
            <a:pPr defTabSz="914400"/>
            <a:endParaRPr lang="fr-FR" altLang="fr-FR" sz="1800" dirty="0" smtClean="0">
              <a:latin typeface="Arial Unicode MS" pitchFamily="34" charset="-128"/>
              <a:ea typeface="Arial Unicode MS" pitchFamily="34" charset="-128"/>
              <a:cs typeface="Arial Unicode MS" pitchFamily="34" charset="-128"/>
              <a:sym typeface="Wingdings" pitchFamily="2" charset="2"/>
            </a:endParaRPr>
          </a:p>
          <a:p>
            <a:pPr defTabSz="914400"/>
            <a:r>
              <a:rPr lang="fr-FR" altLang="fr-FR" sz="1800" dirty="0" smtClean="0">
                <a:latin typeface="Arial Unicode MS" pitchFamily="34" charset="-128"/>
                <a:ea typeface="Arial Unicode MS" pitchFamily="34" charset="-128"/>
                <a:cs typeface="Arial Unicode MS" pitchFamily="34" charset="-128"/>
                <a:sym typeface="Wingdings" pitchFamily="2" charset="2"/>
              </a:rPr>
              <a:t>Si </a:t>
            </a:r>
            <a:r>
              <a:rPr lang="fr-FR" altLang="fr-FR" sz="1800" dirty="0">
                <a:latin typeface="Arial Unicode MS" pitchFamily="34" charset="-128"/>
                <a:ea typeface="Arial Unicode MS" pitchFamily="34" charset="-128"/>
                <a:cs typeface="Arial Unicode MS" pitchFamily="34" charset="-128"/>
                <a:sym typeface="Wingdings" pitchFamily="2" charset="2"/>
              </a:rPr>
              <a:t>le CTM ne reçoit pas compétence sur les EPA sous tutelle dans le </a:t>
            </a:r>
            <a:endParaRPr lang="fr-FR" altLang="fr-FR" sz="1800" dirty="0" smtClean="0">
              <a:latin typeface="Arial Unicode MS" pitchFamily="34" charset="-128"/>
              <a:ea typeface="Arial Unicode MS" pitchFamily="34" charset="-128"/>
              <a:cs typeface="Arial Unicode MS" pitchFamily="34" charset="-128"/>
              <a:sym typeface="Wingdings" pitchFamily="2" charset="2"/>
            </a:endParaRPr>
          </a:p>
          <a:p>
            <a:pPr defTabSz="914400"/>
            <a:r>
              <a:rPr lang="fr-FR" altLang="fr-FR" sz="1800" dirty="0" smtClean="0">
                <a:latin typeface="Arial Unicode MS" pitchFamily="34" charset="-128"/>
                <a:ea typeface="Arial Unicode MS" pitchFamily="34" charset="-128"/>
                <a:cs typeface="Arial Unicode MS" pitchFamily="34" charset="-128"/>
                <a:sym typeface="Wingdings" pitchFamily="2" charset="2"/>
              </a:rPr>
              <a:t>cadre </a:t>
            </a:r>
            <a:r>
              <a:rPr lang="fr-FR" altLang="fr-FR" sz="1800" dirty="0">
                <a:latin typeface="Arial Unicode MS" pitchFamily="34" charset="-128"/>
                <a:ea typeface="Arial Unicode MS" pitchFamily="34" charset="-128"/>
                <a:cs typeface="Arial Unicode MS" pitchFamily="34" charset="-128"/>
                <a:sym typeface="Wingdings" pitchFamily="2" charset="2"/>
              </a:rPr>
              <a:t>de cet article </a:t>
            </a:r>
            <a:r>
              <a:rPr lang="fr-FR" altLang="fr-FR" sz="1800" dirty="0" smtClean="0">
                <a:latin typeface="Arial Unicode MS" pitchFamily="34" charset="-128"/>
                <a:ea typeface="Arial Unicode MS" pitchFamily="34" charset="-128"/>
                <a:cs typeface="Arial Unicode MS" pitchFamily="34" charset="-128"/>
                <a:sym typeface="Wingdings" pitchFamily="2" charset="2"/>
              </a:rPr>
              <a:t>35</a:t>
            </a:r>
            <a:r>
              <a:rPr lang="fr-FR" altLang="fr-FR" sz="1800" dirty="0">
                <a:latin typeface="Arial Unicode MS" pitchFamily="34" charset="-128"/>
                <a:ea typeface="Arial Unicode MS" pitchFamily="34" charset="-128"/>
                <a:cs typeface="Arial Unicode MS" pitchFamily="34" charset="-128"/>
                <a:sym typeface="Wingdings" pitchFamily="2" charset="2"/>
              </a:rPr>
              <a:t>, l’ensemble de ces mêmes agents ne sont pas </a:t>
            </a:r>
            <a:endParaRPr lang="fr-FR" altLang="fr-FR" sz="1800" dirty="0" smtClean="0">
              <a:latin typeface="Arial Unicode MS" pitchFamily="34" charset="-128"/>
              <a:ea typeface="Arial Unicode MS" pitchFamily="34" charset="-128"/>
              <a:cs typeface="Arial Unicode MS" pitchFamily="34" charset="-128"/>
              <a:sym typeface="Wingdings" pitchFamily="2" charset="2"/>
            </a:endParaRPr>
          </a:p>
          <a:p>
            <a:pPr defTabSz="914400"/>
            <a:r>
              <a:rPr lang="fr-FR" altLang="fr-FR" sz="1800" dirty="0" smtClean="0">
                <a:latin typeface="Arial Unicode MS" pitchFamily="34" charset="-128"/>
                <a:ea typeface="Arial Unicode MS" pitchFamily="34" charset="-128"/>
                <a:cs typeface="Arial Unicode MS" pitchFamily="34" charset="-128"/>
                <a:sym typeface="Wingdings" pitchFamily="2" charset="2"/>
              </a:rPr>
              <a:t>électeurs </a:t>
            </a:r>
            <a:r>
              <a:rPr lang="fr-FR" altLang="fr-FR" sz="1800" dirty="0">
                <a:latin typeface="Arial Unicode MS" pitchFamily="34" charset="-128"/>
                <a:ea typeface="Arial Unicode MS" pitchFamily="34" charset="-128"/>
                <a:cs typeface="Arial Unicode MS" pitchFamily="34" charset="-128"/>
                <a:sym typeface="Wingdings" pitchFamily="2" charset="2"/>
              </a:rPr>
              <a:t>au CTM.</a:t>
            </a:r>
          </a:p>
          <a:p>
            <a:pPr defTabSz="914400"/>
            <a:r>
              <a:rPr lang="fr-FR" altLang="fr-FR" sz="1800" dirty="0">
                <a:latin typeface="Arial Unicode MS" pitchFamily="34" charset="-128"/>
                <a:ea typeface="Arial Unicode MS" pitchFamily="34" charset="-128"/>
                <a:cs typeface="Arial Unicode MS" pitchFamily="34" charset="-128"/>
                <a:sym typeface="Wingdings" pitchFamily="2" charset="2"/>
              </a:rPr>
              <a:t>Les résultats du CT de proximité des EPA sont alors pris en compte </a:t>
            </a:r>
            <a:endParaRPr lang="fr-FR" altLang="fr-FR" sz="1800" dirty="0" smtClean="0">
              <a:latin typeface="Arial Unicode MS" pitchFamily="34" charset="-128"/>
              <a:ea typeface="Arial Unicode MS" pitchFamily="34" charset="-128"/>
              <a:cs typeface="Arial Unicode MS" pitchFamily="34" charset="-128"/>
              <a:sym typeface="Wingdings" pitchFamily="2" charset="2"/>
            </a:endParaRPr>
          </a:p>
          <a:p>
            <a:pPr defTabSz="914400"/>
            <a:r>
              <a:rPr lang="fr-FR" altLang="fr-FR" sz="1800" dirty="0" smtClean="0">
                <a:latin typeface="Arial Unicode MS" pitchFamily="34" charset="-128"/>
                <a:ea typeface="Arial Unicode MS" pitchFamily="34" charset="-128"/>
                <a:cs typeface="Arial Unicode MS" pitchFamily="34" charset="-128"/>
                <a:sym typeface="Wingdings" pitchFamily="2" charset="2"/>
              </a:rPr>
              <a:t>pour la composition </a:t>
            </a:r>
            <a:r>
              <a:rPr lang="fr-FR" altLang="fr-FR" sz="1800" dirty="0">
                <a:latin typeface="Arial Unicode MS" pitchFamily="34" charset="-128"/>
                <a:ea typeface="Arial Unicode MS" pitchFamily="34" charset="-128"/>
                <a:cs typeface="Arial Unicode MS" pitchFamily="34" charset="-128"/>
                <a:sym typeface="Wingdings" pitchFamily="2" charset="2"/>
              </a:rPr>
              <a:t>des instances supérieures.    </a:t>
            </a:r>
          </a:p>
          <a:p>
            <a:endParaRPr lang="fr-FR" dirty="0"/>
          </a:p>
        </p:txBody>
      </p:sp>
      <p:sp>
        <p:nvSpPr>
          <p:cNvPr id="4" name="Espace réservé du texte 3"/>
          <p:cNvSpPr>
            <a:spLocks noGrp="1"/>
          </p:cNvSpPr>
          <p:nvPr>
            <p:ph type="body" idx="10"/>
          </p:nvPr>
        </p:nvSpPr>
        <p:spPr/>
        <p:txBody>
          <a:bodyPr/>
          <a:lstStyle/>
          <a:p>
            <a:endParaRPr lang="fr-FR"/>
          </a:p>
        </p:txBody>
      </p:sp>
      <p:sp>
        <p:nvSpPr>
          <p:cNvPr id="9" name="Espace réservé du texte 8"/>
          <p:cNvSpPr>
            <a:spLocks noGrp="1"/>
          </p:cNvSpPr>
          <p:nvPr>
            <p:ph type="body" idx="15"/>
          </p:nvPr>
        </p:nvSpPr>
        <p:spPr/>
        <p:txBody>
          <a:bodyPr/>
          <a:lstStyle/>
          <a:p>
            <a:endParaRPr lang="fr-FR"/>
          </a:p>
        </p:txBody>
      </p:sp>
      <p:sp>
        <p:nvSpPr>
          <p:cNvPr id="10" name="Espace réservé du numéro de diapositive 9"/>
          <p:cNvSpPr>
            <a:spLocks noGrp="1"/>
          </p:cNvSpPr>
          <p:nvPr>
            <p:ph type="sldNum" sz="quarter" idx="16"/>
          </p:nvPr>
        </p:nvSpPr>
        <p:spPr/>
        <p:txBody>
          <a:bodyPr/>
          <a:lstStyle/>
          <a:p>
            <a:pPr>
              <a:defRPr/>
            </a:pPr>
            <a:fld id="{A148F07E-8F1C-4B9C-8B65-D9F47AC0A6FD}" type="slidenum">
              <a:rPr lang="fr-FR" altLang="fr-FR" smtClean="0"/>
              <a:pPr>
                <a:defRPr/>
              </a:pPr>
              <a:t>8</a:t>
            </a:fld>
            <a:endParaRPr lang="fr-FR" altLang="fr-FR"/>
          </a:p>
        </p:txBody>
      </p:sp>
    </p:spTree>
    <p:extLst>
      <p:ext uri="{BB962C8B-B14F-4D97-AF65-F5344CB8AC3E}">
        <p14:creationId xmlns:p14="http://schemas.microsoft.com/office/powerpoint/2010/main" xmlns="" val="161345397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Elections professionnelles 2018</a:t>
            </a:r>
            <a:endParaRPr lang="fr-FR" dirty="0"/>
          </a:p>
        </p:txBody>
      </p:sp>
      <p:sp>
        <p:nvSpPr>
          <p:cNvPr id="3" name="Espace réservé du contenu 2"/>
          <p:cNvSpPr>
            <a:spLocks noGrp="1"/>
          </p:cNvSpPr>
          <p:nvPr>
            <p:ph idx="1"/>
          </p:nvPr>
        </p:nvSpPr>
        <p:spPr>
          <a:xfrm>
            <a:off x="550416" y="910167"/>
            <a:ext cx="8136384" cy="45719"/>
          </a:xfrm>
        </p:spPr>
        <p:txBody>
          <a:bodyPr/>
          <a:lstStyle/>
          <a:p>
            <a:endPar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r>
              <a:rPr lang="fr-FR" sz="1800" b="1" dirty="0" smtClean="0">
                <a:latin typeface="Arial Unicode MS" panose="020B0604020202020204" pitchFamily="34" charset="-128"/>
                <a:ea typeface="Arial Unicode MS" panose="020B0604020202020204" pitchFamily="34" charset="-128"/>
                <a:cs typeface="Arial Unicode MS" panose="020B0604020202020204" pitchFamily="34" charset="-128"/>
              </a:rPr>
              <a:t>Pour </a:t>
            </a:r>
            <a:r>
              <a:rPr lang="fr-FR" sz="1800" b="1" dirty="0">
                <a:latin typeface="Arial Unicode MS" panose="020B0604020202020204" pitchFamily="34" charset="-128"/>
                <a:ea typeface="Arial Unicode MS" panose="020B0604020202020204" pitchFamily="34" charset="-128"/>
                <a:cs typeface="Arial Unicode MS" panose="020B0604020202020204" pitchFamily="34" charset="-128"/>
              </a:rPr>
              <a:t>la FPT et la FPH</a:t>
            </a:r>
            <a:r>
              <a:rPr lang="fr-FR" sz="1800" dirty="0">
                <a:latin typeface="Arial Unicode MS" panose="020B0604020202020204" pitchFamily="34" charset="-128"/>
                <a:ea typeface="Arial Unicode MS" panose="020B0604020202020204" pitchFamily="34" charset="-128"/>
                <a:cs typeface="Arial Unicode MS" panose="020B0604020202020204" pitchFamily="34" charset="-128"/>
              </a:rPr>
              <a:t>, le principe est bien également le critère </a:t>
            </a:r>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fonctionnel </a:t>
            </a:r>
            <a:r>
              <a:rPr lang="fr-FR" sz="1800" dirty="0">
                <a:latin typeface="Arial Unicode MS" panose="020B0604020202020204" pitchFamily="34" charset="-128"/>
                <a:ea typeface="Arial Unicode MS" panose="020B0604020202020204" pitchFamily="34" charset="-128"/>
                <a:cs typeface="Arial Unicode MS" panose="020B0604020202020204" pitchFamily="34" charset="-128"/>
              </a:rPr>
              <a:t>du </a:t>
            </a:r>
            <a:endPar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lieu </a:t>
            </a:r>
            <a:r>
              <a:rPr lang="fr-FR" sz="1800" dirty="0">
                <a:latin typeface="Arial Unicode MS" panose="020B0604020202020204" pitchFamily="34" charset="-128"/>
                <a:ea typeface="Arial Unicode MS" panose="020B0604020202020204" pitchFamily="34" charset="-128"/>
                <a:cs typeface="Arial Unicode MS" panose="020B0604020202020204" pitchFamily="34" charset="-128"/>
              </a:rPr>
              <a:t>d’exercice des fonctions (ou sein de la collectivité </a:t>
            </a:r>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ou de </a:t>
            </a:r>
            <a:r>
              <a:rPr lang="fr-FR" sz="1800" dirty="0">
                <a:latin typeface="Arial Unicode MS" panose="020B0604020202020204" pitchFamily="34" charset="-128"/>
                <a:ea typeface="Arial Unicode MS" panose="020B0604020202020204" pitchFamily="34" charset="-128"/>
                <a:cs typeface="Arial Unicode MS" panose="020B0604020202020204" pitchFamily="34" charset="-128"/>
              </a:rPr>
              <a:t>l’établissement </a:t>
            </a:r>
            <a:endPar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pour </a:t>
            </a:r>
            <a:r>
              <a:rPr lang="fr-FR" sz="1800" dirty="0">
                <a:latin typeface="Arial Unicode MS" panose="020B0604020202020204" pitchFamily="34" charset="-128"/>
                <a:ea typeface="Arial Unicode MS" panose="020B0604020202020204" pitchFamily="34" charset="-128"/>
                <a:cs typeface="Arial Unicode MS" panose="020B0604020202020204" pitchFamily="34" charset="-128"/>
              </a:rPr>
              <a:t>lequel le CT est institué). </a:t>
            </a:r>
          </a:p>
          <a:p>
            <a:endParaRPr lang="fr-FR" sz="1800" dirty="0">
              <a:latin typeface="Arial Unicode MS" panose="020B0604020202020204" pitchFamily="34" charset="-128"/>
              <a:ea typeface="Arial Unicode MS" panose="020B0604020202020204" pitchFamily="34" charset="-128"/>
              <a:cs typeface="Arial Unicode MS" panose="020B0604020202020204" pitchFamily="34" charset="-128"/>
            </a:endParaRPr>
          </a:p>
          <a:p>
            <a:r>
              <a:rPr lang="fr-FR" sz="1800" dirty="0">
                <a:latin typeface="Arial Unicode MS" panose="020B0604020202020204" pitchFamily="34" charset="-128"/>
                <a:ea typeface="Arial Unicode MS" panose="020B0604020202020204" pitchFamily="34" charset="-128"/>
                <a:cs typeface="Arial Unicode MS" panose="020B0604020202020204" pitchFamily="34" charset="-128"/>
              </a:rPr>
              <a:t>Avec une exception : les agents MAD ou détachés auprès d’un GIP </a:t>
            </a:r>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ou d’une</a:t>
            </a:r>
          </a:p>
          <a:p>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API </a:t>
            </a:r>
            <a:r>
              <a:rPr lang="fr-FR" sz="1800" dirty="0">
                <a:latin typeface="Arial Unicode MS" panose="020B0604020202020204" pitchFamily="34" charset="-128"/>
                <a:ea typeface="Arial Unicode MS" panose="020B0604020202020204" pitchFamily="34" charset="-128"/>
                <a:cs typeface="Arial Unicode MS" panose="020B0604020202020204" pitchFamily="34" charset="-128"/>
              </a:rPr>
              <a:t>sont électeurs au CT de leur collectivité ou </a:t>
            </a:r>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établissement d’origine</a:t>
            </a:r>
            <a:r>
              <a:rPr lang="fr-FR" sz="1800" dirty="0">
                <a:latin typeface="Arial Unicode MS" panose="020B0604020202020204" pitchFamily="34" charset="-128"/>
                <a:ea typeface="Arial Unicode MS" panose="020B0604020202020204" pitchFamily="34" charset="-128"/>
                <a:cs typeface="Arial Unicode MS" panose="020B0604020202020204" pitchFamily="34" charset="-128"/>
              </a:rPr>
              <a:t>. </a:t>
            </a:r>
          </a:p>
          <a:p>
            <a:r>
              <a:rPr lang="fr-FR" sz="1800" dirty="0">
                <a:latin typeface="Arial Unicode MS" panose="020B0604020202020204" pitchFamily="34" charset="-128"/>
                <a:ea typeface="Arial Unicode MS" panose="020B0604020202020204" pitchFamily="34" charset="-128"/>
                <a:cs typeface="Arial Unicode MS" panose="020B0604020202020204" pitchFamily="34" charset="-128"/>
              </a:rPr>
              <a:t>Les modifications réglementaires nécessaires sur ce point sont en </a:t>
            </a:r>
          </a:p>
          <a:p>
            <a:r>
              <a:rPr lang="fr-FR" sz="1800" dirty="0">
                <a:latin typeface="Arial Unicode MS" panose="020B0604020202020204" pitchFamily="34" charset="-128"/>
                <a:ea typeface="Arial Unicode MS" panose="020B0604020202020204" pitchFamily="34" charset="-128"/>
                <a:cs typeface="Arial Unicode MS" panose="020B0604020202020204" pitchFamily="34" charset="-128"/>
              </a:rPr>
              <a:t>cours</a:t>
            </a:r>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a:t>
            </a:r>
          </a:p>
          <a:p>
            <a:endPar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pPr>
              <a:lnSpc>
                <a:spcPct val="80000"/>
              </a:lnSpc>
              <a:defRPr/>
            </a:pPr>
            <a:r>
              <a:rPr lang="fr-FR" altLang="fr-FR" b="1" dirty="0">
                <a:latin typeface="Arial Unicode MS" pitchFamily="34" charset="-128"/>
                <a:ea typeface="Arial Unicode MS" pitchFamily="34" charset="-128"/>
                <a:cs typeface="Arial Unicode MS" pitchFamily="34" charset="-128"/>
              </a:rPr>
              <a:t>2- Composition des instances supérieures  </a:t>
            </a:r>
          </a:p>
          <a:p>
            <a:pPr>
              <a:lnSpc>
                <a:spcPct val="80000"/>
              </a:lnSpc>
              <a:defRPr/>
            </a:pPr>
            <a:endParaRPr lang="fr-FR" altLang="fr-FR" sz="1800" b="1" dirty="0">
              <a:latin typeface="Arial Unicode MS" pitchFamily="34" charset="-128"/>
              <a:ea typeface="Arial Unicode MS" pitchFamily="34" charset="-128"/>
              <a:cs typeface="Arial Unicode MS" pitchFamily="34" charset="-128"/>
            </a:endParaRPr>
          </a:p>
          <a:p>
            <a:pPr>
              <a:lnSpc>
                <a:spcPct val="80000"/>
              </a:lnSpc>
              <a:defRPr/>
            </a:pPr>
            <a:r>
              <a:rPr lang="fr-FR" altLang="fr-FR" sz="1800" dirty="0">
                <a:latin typeface="Arial Unicode MS" pitchFamily="34" charset="-128"/>
                <a:ea typeface="Arial Unicode MS" pitchFamily="34" charset="-128"/>
                <a:cs typeface="Arial Unicode MS" pitchFamily="34" charset="-128"/>
              </a:rPr>
              <a:t>Les résultats pris en compte pour la composition de chaque Conseil supérieur </a:t>
            </a:r>
          </a:p>
          <a:p>
            <a:pPr>
              <a:lnSpc>
                <a:spcPct val="80000"/>
              </a:lnSpc>
              <a:defRPr/>
            </a:pPr>
            <a:r>
              <a:rPr lang="fr-FR" altLang="fr-FR" sz="1800" dirty="0">
                <a:latin typeface="Arial Unicode MS" pitchFamily="34" charset="-128"/>
                <a:ea typeface="Arial Unicode MS" pitchFamily="34" charset="-128"/>
                <a:cs typeface="Arial Unicode MS" pitchFamily="34" charset="-128"/>
              </a:rPr>
              <a:t>sont pris en compte pour la composition du CCFP.</a:t>
            </a:r>
          </a:p>
          <a:p>
            <a:pPr>
              <a:lnSpc>
                <a:spcPct val="80000"/>
              </a:lnSpc>
              <a:defRPr/>
            </a:pPr>
            <a:endParaRPr lang="fr-FR" altLang="fr-FR" sz="1800" dirty="0">
              <a:latin typeface="Arial Unicode MS" pitchFamily="34" charset="-128"/>
              <a:ea typeface="Arial Unicode MS" pitchFamily="34" charset="-128"/>
              <a:cs typeface="Arial Unicode MS" pitchFamily="34" charset="-128"/>
            </a:endParaRPr>
          </a:p>
          <a:p>
            <a:pPr>
              <a:lnSpc>
                <a:spcPct val="80000"/>
              </a:lnSpc>
              <a:defRPr/>
            </a:pPr>
            <a:r>
              <a:rPr lang="fr-FR" altLang="fr-FR" sz="1800" b="1" dirty="0">
                <a:latin typeface="Arial Unicode MS" pitchFamily="34" charset="-128"/>
                <a:ea typeface="Arial Unicode MS" pitchFamily="34" charset="-128"/>
                <a:cs typeface="Arial Unicode MS" pitchFamily="34" charset="-128"/>
              </a:rPr>
              <a:t>Pour la composition du CSFPE</a:t>
            </a:r>
            <a:r>
              <a:rPr lang="fr-FR" altLang="fr-FR" sz="1800" dirty="0">
                <a:latin typeface="Arial Unicode MS" pitchFamily="34" charset="-128"/>
                <a:ea typeface="Arial Unicode MS" pitchFamily="34" charset="-128"/>
                <a:cs typeface="Arial Unicode MS" pitchFamily="34" charset="-128"/>
              </a:rPr>
              <a:t>, sont pris en compte, les résultats :</a:t>
            </a:r>
          </a:p>
          <a:p>
            <a:endParaRPr lang="fr-FR" dirty="0">
              <a:latin typeface="Arial Unicode MS" panose="020B0604020202020204" pitchFamily="34" charset="-128"/>
              <a:ea typeface="Arial Unicode MS" panose="020B0604020202020204" pitchFamily="34" charset="-128"/>
              <a:cs typeface="Arial Unicode MS" panose="020B0604020202020204" pitchFamily="34" charset="-128"/>
            </a:endParaRPr>
          </a:p>
          <a:p>
            <a:endParaRPr lang="fr-FR" dirty="0"/>
          </a:p>
        </p:txBody>
      </p:sp>
      <p:sp>
        <p:nvSpPr>
          <p:cNvPr id="4" name="Espace réservé du texte 3"/>
          <p:cNvSpPr>
            <a:spLocks noGrp="1"/>
          </p:cNvSpPr>
          <p:nvPr>
            <p:ph type="body" idx="10"/>
          </p:nvPr>
        </p:nvSpPr>
        <p:spPr/>
        <p:txBody>
          <a:bodyPr/>
          <a:lstStyle/>
          <a:p>
            <a:endParaRPr lang="fr-FR"/>
          </a:p>
        </p:txBody>
      </p:sp>
      <p:sp>
        <p:nvSpPr>
          <p:cNvPr id="9" name="Espace réservé du texte 8"/>
          <p:cNvSpPr>
            <a:spLocks noGrp="1"/>
          </p:cNvSpPr>
          <p:nvPr>
            <p:ph type="body" idx="15"/>
          </p:nvPr>
        </p:nvSpPr>
        <p:spPr/>
        <p:txBody>
          <a:bodyPr/>
          <a:lstStyle/>
          <a:p>
            <a:endParaRPr lang="fr-FR"/>
          </a:p>
        </p:txBody>
      </p:sp>
      <p:sp>
        <p:nvSpPr>
          <p:cNvPr id="10" name="Espace réservé du numéro de diapositive 9"/>
          <p:cNvSpPr>
            <a:spLocks noGrp="1"/>
          </p:cNvSpPr>
          <p:nvPr>
            <p:ph type="sldNum" sz="quarter" idx="16"/>
          </p:nvPr>
        </p:nvSpPr>
        <p:spPr/>
        <p:txBody>
          <a:bodyPr/>
          <a:lstStyle/>
          <a:p>
            <a:pPr>
              <a:defRPr/>
            </a:pPr>
            <a:fld id="{A148F07E-8F1C-4B9C-8B65-D9F47AC0A6FD}" type="slidenum">
              <a:rPr lang="fr-FR" altLang="fr-FR" smtClean="0"/>
              <a:pPr>
                <a:defRPr/>
              </a:pPr>
              <a:t>9</a:t>
            </a:fld>
            <a:endParaRPr lang="fr-FR" altLang="fr-FR"/>
          </a:p>
        </p:txBody>
      </p:sp>
    </p:spTree>
    <p:extLst>
      <p:ext uri="{BB962C8B-B14F-4D97-AF65-F5344CB8AC3E}">
        <p14:creationId xmlns:p14="http://schemas.microsoft.com/office/powerpoint/2010/main" xmlns="" val="660745989"/>
      </p:ext>
    </p:extLst>
  </p:cSld>
  <p:clrMapOvr>
    <a:masterClrMapping/>
  </p:clrMapOvr>
  <p:timing>
    <p:tnLst>
      <p:par>
        <p:cTn id="1" dur="indefinite" restart="never" nodeType="tmRoot"/>
      </p:par>
    </p:tnLst>
  </p:timing>
</p:sld>
</file>

<file path=ppt/theme/theme1.xml><?xml version="1.0" encoding="utf-8"?>
<a:theme xmlns:a="http://schemas.openxmlformats.org/drawingml/2006/main" name="Réunion OS 5 septembre 2">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3_Thème Office">
      <a:majorFont>
        <a:latin typeface=""/>
        <a:ea typeface="ＭＳ Ｐゴシック"/>
        <a:cs typeface="ＭＳ Ｐゴシック"/>
      </a:majorFont>
      <a:minorFont>
        <a:latin typeface=""/>
        <a:ea typeface="ＭＳ Ｐゴシック"/>
        <a:cs typeface="ＭＳ Ｐゴシック"/>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Réunion OS 5 septembre 2</Template>
  <TotalTime>4077</TotalTime>
  <Words>3493</Words>
  <Application>Microsoft Office PowerPoint</Application>
  <PresentationFormat>Affichage à l'écran (4:3)</PresentationFormat>
  <Paragraphs>431</Paragraphs>
  <Slides>25</Slides>
  <Notes>3</Notes>
  <HiddenSlides>0</HiddenSlides>
  <MMClips>0</MMClips>
  <ScaleCrop>false</ScaleCrop>
  <HeadingPairs>
    <vt:vector size="4" baseType="variant">
      <vt:variant>
        <vt:lpstr>Thème</vt:lpstr>
      </vt:variant>
      <vt:variant>
        <vt:i4>1</vt:i4>
      </vt:variant>
      <vt:variant>
        <vt:lpstr>Titres des diapositives</vt:lpstr>
      </vt:variant>
      <vt:variant>
        <vt:i4>25</vt:i4>
      </vt:variant>
    </vt:vector>
  </HeadingPairs>
  <TitlesOfParts>
    <vt:vector size="26" baseType="lpstr">
      <vt:lpstr>Réunion OS 5 septembre 2</vt:lpstr>
      <vt:lpstr>Elections professionnelles 2018 Réunion organisations syndicales </vt:lpstr>
      <vt:lpstr>Elections professionnelles 2018</vt:lpstr>
      <vt:lpstr>Diapositive 3</vt:lpstr>
      <vt:lpstr>Diapositive 4</vt:lpstr>
      <vt:lpstr>Elections professionnelles 2018</vt:lpstr>
      <vt:lpstr>Elections professionnelles 2018 </vt:lpstr>
      <vt:lpstr>Elections professionnelles 2018</vt:lpstr>
      <vt:lpstr>Elections professionnelles 2018</vt:lpstr>
      <vt:lpstr>Elections professionnelles 2018</vt:lpstr>
      <vt:lpstr>Elections professionnelles 2018</vt:lpstr>
      <vt:lpstr>Elections professionnelles 2018</vt:lpstr>
      <vt:lpstr>Elections professionnelles 2018</vt:lpstr>
      <vt:lpstr>Elections professionnelles 2018</vt:lpstr>
      <vt:lpstr>Elections professionnelles 2018</vt:lpstr>
      <vt:lpstr>Elections professionnelles 2018</vt:lpstr>
      <vt:lpstr>Elections professionnelles 2018</vt:lpstr>
      <vt:lpstr>Elections professionnelles 2018</vt:lpstr>
      <vt:lpstr>Elections professionnelles 2018</vt:lpstr>
      <vt:lpstr>Elections professionnelles 2018</vt:lpstr>
      <vt:lpstr>Elections professionnelles 2018 </vt:lpstr>
      <vt:lpstr>Elections professionnelles 2018</vt:lpstr>
      <vt:lpstr>Elections professionnelles 2018</vt:lpstr>
      <vt:lpstr>Diapositive 23</vt:lpstr>
      <vt:lpstr>Elections professionnelles 2018</vt:lpstr>
      <vt:lpstr>Elections professionnelles 2018</vt:lpstr>
    </vt:vector>
  </TitlesOfParts>
  <Company>MINEFI</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trebucq</dc:creator>
  <cp:lastModifiedBy>nicolas</cp:lastModifiedBy>
  <cp:revision>568</cp:revision>
  <cp:lastPrinted>2017-12-08T11:27:36Z</cp:lastPrinted>
  <dcterms:created xsi:type="dcterms:W3CDTF">2017-07-18T16:49:51Z</dcterms:created>
  <dcterms:modified xsi:type="dcterms:W3CDTF">2018-01-30T20:07:22Z</dcterms:modified>
</cp:coreProperties>
</file>