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A9AB28-7E74-44C7-93ED-8C906D3B5B0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216185A-8FEC-4D7C-B1F8-61CBEF790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F875154-E519-44D9-84EF-12432FE7B95A}"/>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E305B72A-2E85-4795-A716-DA603B87B4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B4390A-0F98-4781-B5E4-8625B3AD09B9}"/>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86936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DB9566-55E4-47D7-AE53-C0CF1C7076E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1BBCA8E-8412-4112-8367-26D60214F11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DC25A6-7B33-42AE-823A-A135D408B231}"/>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6E3A4BA3-8CF1-4519-A6DB-C596B6ECD1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1597A0-E0C1-4903-BE3B-65876D7CBE2D}"/>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66532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FFEAA59-CFA8-4126-B71A-5EA3AD74DF2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93E8639-0337-4340-A937-AADE348520C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EA1221-9DFF-41C8-90E6-E4883D6A1F0C}"/>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10A7F555-B9F3-44BB-8D0C-A2FC6D54A6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B9FA8E-D735-4038-BFB0-1383815DFC41}"/>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8656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134F3-1CB3-49CD-A9D9-7C8CCA5E868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D34E904-CF7D-473A-875E-A6D097A08F6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E4D95E8-F0D9-4F47-81BA-900F955198E7}"/>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D8655521-92F0-45D7-B63B-676ABBA3A7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43FC49-7F9D-45E4-B07C-849369DDD8CE}"/>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94686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A0DEE-BBCA-457C-A1D0-4AFD84A9C28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3DF5514-3E70-4836-9CE0-147846CBF6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2CD3BBB-D1D4-4A5D-A9FA-C0AB16E4FCC3}"/>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E33BC4B3-C3FC-4FBE-8753-C99E9AD777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134BE7-9D6B-42C2-9D26-FFF2F368907A}"/>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088123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0E79F2-332F-4221-B533-A212F844215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EF54A8B-E277-4842-A557-2DC9BD26E90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8EC50F-EF1C-47AE-B6DE-D70613DE311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62F268D-FB20-4E0D-AC6A-F55A10EC6DB0}"/>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6" name="Espace réservé du pied de page 5">
            <a:extLst>
              <a:ext uri="{FF2B5EF4-FFF2-40B4-BE49-F238E27FC236}">
                <a16:creationId xmlns:a16="http://schemas.microsoft.com/office/drawing/2014/main" id="{C7D6B9F9-8BDC-429E-AEDE-4BE34D28216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2CD9707-E691-4942-846D-475FD0A77C86}"/>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347067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081422-6881-46CC-A774-29017EE3214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EAE26C7-150B-4E50-B8A0-39B136A978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536756D-13A7-47A1-9726-876E6431B9C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626247F-E214-4E78-AB6D-C076B8EAA7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7EE41D2-28FC-4A21-AC4C-23CA850A8F0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19C3C3F-4B71-4774-AA98-BA5E33B2280A}"/>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8" name="Espace réservé du pied de page 7">
            <a:extLst>
              <a:ext uri="{FF2B5EF4-FFF2-40B4-BE49-F238E27FC236}">
                <a16:creationId xmlns:a16="http://schemas.microsoft.com/office/drawing/2014/main" id="{F1543970-5379-49CF-B805-AEC3FDB8E4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C21E3CE-5372-41CC-A0A7-BD7A1171185F}"/>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253353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6CE2FB-CEBF-440D-8347-818447CDD95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3D8D4F6-EF3D-49FE-839A-1582221A28E6}"/>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4" name="Espace réservé du pied de page 3">
            <a:extLst>
              <a:ext uri="{FF2B5EF4-FFF2-40B4-BE49-F238E27FC236}">
                <a16:creationId xmlns:a16="http://schemas.microsoft.com/office/drawing/2014/main" id="{680976C4-BD33-484B-924A-6156EBBEB7F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6197DF3-1E14-42EB-ABB1-0C2806AD2DE3}"/>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31643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FB790ED-B585-4D41-818D-886BC2870AE5}"/>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3" name="Espace réservé du pied de page 2">
            <a:extLst>
              <a:ext uri="{FF2B5EF4-FFF2-40B4-BE49-F238E27FC236}">
                <a16:creationId xmlns:a16="http://schemas.microsoft.com/office/drawing/2014/main" id="{971F5CDC-77EE-4AF7-ABE4-6F3F5238CFD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62808E0-8123-44FC-97B9-DAB77B1E1C1A}"/>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335055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658850-9710-4F37-B8B3-BAE2CA37A9F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CDE9648-B345-49FD-A900-6FB933D6C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6FE7AFC-74D4-4711-A8DB-644EAE470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F3AC4AD-8FDA-43DE-A730-B2F9F08BE6F6}"/>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6" name="Espace réservé du pied de page 5">
            <a:extLst>
              <a:ext uri="{FF2B5EF4-FFF2-40B4-BE49-F238E27FC236}">
                <a16:creationId xmlns:a16="http://schemas.microsoft.com/office/drawing/2014/main" id="{822B7FD3-1F0F-47B9-99F0-3E07FA84EA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6FA512F-DA8D-4934-8CAA-862BDA8C7CA5}"/>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45231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BFA773-6D54-450A-AD7B-B923164C124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6DE7FEB-9862-4917-A28C-C8B2815C69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DC0A841-22A8-4BB7-A3E8-C969DC422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7C76F83-6654-434A-A10E-D1C7139926B5}"/>
              </a:ext>
            </a:extLst>
          </p:cNvPr>
          <p:cNvSpPr>
            <a:spLocks noGrp="1"/>
          </p:cNvSpPr>
          <p:nvPr>
            <p:ph type="dt" sz="half" idx="10"/>
          </p:nvPr>
        </p:nvSpPr>
        <p:spPr/>
        <p:txBody>
          <a:bodyPr/>
          <a:lstStyle/>
          <a:p>
            <a:fld id="{997AC024-66EB-46B5-BBC3-72366F3EA166}" type="datetimeFigureOut">
              <a:rPr lang="fr-FR" smtClean="0"/>
              <a:t>28/04/2021</a:t>
            </a:fld>
            <a:endParaRPr lang="fr-FR"/>
          </a:p>
        </p:txBody>
      </p:sp>
      <p:sp>
        <p:nvSpPr>
          <p:cNvPr id="6" name="Espace réservé du pied de page 5">
            <a:extLst>
              <a:ext uri="{FF2B5EF4-FFF2-40B4-BE49-F238E27FC236}">
                <a16:creationId xmlns:a16="http://schemas.microsoft.com/office/drawing/2014/main" id="{E02D38D3-42E6-4DA1-886B-03E4307775A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D36809-2DAE-454E-91DB-B3E2369B031C}"/>
              </a:ext>
            </a:extLst>
          </p:cNvPr>
          <p:cNvSpPr>
            <a:spLocks noGrp="1"/>
          </p:cNvSpPr>
          <p:nvPr>
            <p:ph type="sldNum" sz="quarter" idx="12"/>
          </p:nvPr>
        </p:nvSpPr>
        <p:spPr/>
        <p:txBody>
          <a:bodyPr/>
          <a:lstStyle/>
          <a:p>
            <a:fld id="{896C0668-BC09-4EF3-ADA8-3BC8E89CB110}" type="slidenum">
              <a:rPr lang="fr-FR" smtClean="0"/>
              <a:t>‹N°›</a:t>
            </a:fld>
            <a:endParaRPr lang="fr-FR"/>
          </a:p>
        </p:txBody>
      </p:sp>
    </p:spTree>
    <p:extLst>
      <p:ext uri="{BB962C8B-B14F-4D97-AF65-F5344CB8AC3E}">
        <p14:creationId xmlns:p14="http://schemas.microsoft.com/office/powerpoint/2010/main" val="140352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93000">
              <a:srgbClr val="C00000"/>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95F9836-7258-4762-B0B1-043D35AA6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58528C3-C10A-4F29-87EE-1F4D58E113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5C2F584-823E-4559-A914-50DF6EF0BB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C024-66EB-46B5-BBC3-72366F3EA166}" type="datetimeFigureOut">
              <a:rPr lang="fr-FR" smtClean="0"/>
              <a:t>28/04/2021</a:t>
            </a:fld>
            <a:endParaRPr lang="fr-FR"/>
          </a:p>
        </p:txBody>
      </p:sp>
      <p:sp>
        <p:nvSpPr>
          <p:cNvPr id="5" name="Espace réservé du pied de page 4">
            <a:extLst>
              <a:ext uri="{FF2B5EF4-FFF2-40B4-BE49-F238E27FC236}">
                <a16:creationId xmlns:a16="http://schemas.microsoft.com/office/drawing/2014/main" id="{1E5E4D67-9843-4DBB-9F0E-A3F287440A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CFE35DF-F5A5-4866-B556-67B7A24326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C0668-BC09-4EF3-ADA8-3BC8E89CB110}" type="slidenum">
              <a:rPr lang="fr-FR" smtClean="0"/>
              <a:t>‹N°›</a:t>
            </a:fld>
            <a:endParaRPr lang="fr-FR"/>
          </a:p>
        </p:txBody>
      </p:sp>
    </p:spTree>
    <p:extLst>
      <p:ext uri="{BB962C8B-B14F-4D97-AF65-F5344CB8AC3E}">
        <p14:creationId xmlns:p14="http://schemas.microsoft.com/office/powerpoint/2010/main" val="4254734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AA8A04-A189-4E3D-9F53-78649461A2C8}"/>
              </a:ext>
            </a:extLst>
          </p:cNvPr>
          <p:cNvSpPr>
            <a:spLocks noGrp="1"/>
          </p:cNvSpPr>
          <p:nvPr>
            <p:ph type="ctrTitle"/>
          </p:nvPr>
        </p:nvSpPr>
        <p:spPr>
          <a:xfrm>
            <a:off x="1381958" y="2870200"/>
            <a:ext cx="9144000" cy="2387600"/>
          </a:xfrm>
        </p:spPr>
        <p:txBody>
          <a:bodyPr>
            <a:noAutofit/>
          </a:bodyPr>
          <a:lstStyle/>
          <a:p>
            <a:br>
              <a:rPr lang="fr-FR" dirty="0"/>
            </a:br>
            <a:br>
              <a:rPr lang="fr-FR" dirty="0"/>
            </a:br>
            <a:br>
              <a:rPr lang="fr-FR" dirty="0"/>
            </a:br>
            <a:br>
              <a:rPr lang="fr-FR" dirty="0"/>
            </a:br>
            <a:r>
              <a:rPr lang="fr-FR" b="1" dirty="0">
                <a:solidFill>
                  <a:srgbClr val="FFC000"/>
                </a:solidFill>
              </a:rPr>
              <a:t>PRESENTATION DU DOCUMENT INTERSYNDICAL</a:t>
            </a:r>
            <a:br>
              <a:rPr lang="fr-FR" b="1" dirty="0">
                <a:solidFill>
                  <a:srgbClr val="FFC000"/>
                </a:solidFill>
              </a:rPr>
            </a:br>
            <a:r>
              <a:rPr lang="fr-FR" b="1" dirty="0">
                <a:solidFill>
                  <a:srgbClr val="FFC000"/>
                </a:solidFill>
              </a:rPr>
              <a:t>« </a:t>
            </a:r>
            <a:r>
              <a:rPr lang="fr-FR" sz="6000" b="1" dirty="0">
                <a:solidFill>
                  <a:srgbClr val="FFC000"/>
                </a:solidFill>
              </a:rPr>
              <a:t>LA FONCTION PUBLIQUE DU 21</a:t>
            </a:r>
            <a:r>
              <a:rPr lang="fr-FR" sz="6000" b="1" baseline="30000" dirty="0">
                <a:solidFill>
                  <a:srgbClr val="FFC000"/>
                </a:solidFill>
              </a:rPr>
              <a:t>e</a:t>
            </a:r>
            <a:r>
              <a:rPr lang="fr-FR" sz="6000" b="1" dirty="0">
                <a:solidFill>
                  <a:srgbClr val="FFC000"/>
                </a:solidFill>
              </a:rPr>
              <a:t> SIECLE »</a:t>
            </a:r>
            <a:endParaRPr lang="fr-FR" b="1" dirty="0">
              <a:solidFill>
                <a:srgbClr val="FFC000"/>
              </a:solidFill>
            </a:endParaRPr>
          </a:p>
        </p:txBody>
      </p:sp>
      <p:sp>
        <p:nvSpPr>
          <p:cNvPr id="3" name="Sous-titre 2">
            <a:extLst>
              <a:ext uri="{FF2B5EF4-FFF2-40B4-BE49-F238E27FC236}">
                <a16:creationId xmlns:a16="http://schemas.microsoft.com/office/drawing/2014/main" id="{4DEB240C-1AF8-444A-930B-113445E9A32F}"/>
              </a:ext>
            </a:extLst>
          </p:cNvPr>
          <p:cNvSpPr>
            <a:spLocks noGrp="1"/>
          </p:cNvSpPr>
          <p:nvPr>
            <p:ph type="subTitle" idx="1"/>
          </p:nvPr>
        </p:nvSpPr>
        <p:spPr>
          <a:xfrm>
            <a:off x="10164932" y="5140171"/>
            <a:ext cx="503068" cy="117629"/>
          </a:xfrm>
        </p:spPr>
        <p:txBody>
          <a:bodyPr>
            <a:normAutofit fontScale="25000" lnSpcReduction="20000"/>
          </a:bodyPr>
          <a:lstStyle/>
          <a:p>
            <a:endParaRPr lang="fr-FR" sz="4000" dirty="0"/>
          </a:p>
        </p:txBody>
      </p:sp>
    </p:spTree>
    <p:extLst>
      <p:ext uri="{BB962C8B-B14F-4D97-AF65-F5344CB8AC3E}">
        <p14:creationId xmlns:p14="http://schemas.microsoft.com/office/powerpoint/2010/main" val="287795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2FD534-66E1-4081-9091-59A9D4B18CE7}"/>
              </a:ext>
            </a:extLst>
          </p:cNvPr>
          <p:cNvSpPr>
            <a:spLocks noGrp="1"/>
          </p:cNvSpPr>
          <p:nvPr>
            <p:ph type="title"/>
          </p:nvPr>
        </p:nvSpPr>
        <p:spPr/>
        <p:txBody>
          <a:bodyPr/>
          <a:lstStyle/>
          <a:p>
            <a:pPr algn="ctr"/>
            <a:r>
              <a:rPr lang="fr-FR" b="1" dirty="0">
                <a:solidFill>
                  <a:srgbClr val="FFC000"/>
                </a:solidFill>
              </a:rPr>
              <a:t>5/ </a:t>
            </a:r>
            <a:r>
              <a:rPr lang="fr-FR" sz="3200" b="1" i="0" u="none" strike="noStrike" baseline="0" dirty="0">
                <a:solidFill>
                  <a:srgbClr val="FFC000"/>
                </a:solidFill>
                <a:latin typeface="Limelight-Regular"/>
              </a:rPr>
              <a:t>POUR L’ÉGALITÉ ENTRE LES FEMMES ET LES HOMMES</a:t>
            </a:r>
            <a:endParaRPr lang="fr-FR" sz="3200" b="1" dirty="0">
              <a:solidFill>
                <a:srgbClr val="FFC000"/>
              </a:solidFill>
            </a:endParaRPr>
          </a:p>
        </p:txBody>
      </p:sp>
      <p:sp>
        <p:nvSpPr>
          <p:cNvPr id="3" name="Espace réservé du contenu 2">
            <a:extLst>
              <a:ext uri="{FF2B5EF4-FFF2-40B4-BE49-F238E27FC236}">
                <a16:creationId xmlns:a16="http://schemas.microsoft.com/office/drawing/2014/main" id="{C1A174F0-95CE-44BA-9757-91717124BCF9}"/>
              </a:ext>
            </a:extLst>
          </p:cNvPr>
          <p:cNvSpPr>
            <a:spLocks noGrp="1"/>
          </p:cNvSpPr>
          <p:nvPr>
            <p:ph idx="1"/>
          </p:nvPr>
        </p:nvSpPr>
        <p:spPr/>
        <p:txBody>
          <a:bodyPr>
            <a:normAutofit/>
          </a:bodyPr>
          <a:lstStyle/>
          <a:p>
            <a:pPr algn="l"/>
            <a:r>
              <a:rPr lang="fr-FR" sz="1800" b="0" i="0" u="none" strike="noStrike" baseline="0" dirty="0">
                <a:solidFill>
                  <a:srgbClr val="FFC000"/>
                </a:solidFill>
                <a:latin typeface="T3Font_4"/>
              </a:rPr>
              <a:t>Aujourd</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hui</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les inégalités de salaires sont de 19 </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dans la Fonction publique car les femmes sont davantage à temps partiel</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sont plus nombreuses sur des emplois précaires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bénéficient moins des promotions et subissent le plafond de verre </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frein aux évolutions de carrière pour l</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accès aux, catégories supérieures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perçoivent moins de primes et de parts variables de rémunération</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sont majoritairement présentes dans des professions et filières moins valorisées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En effet</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les métiers à prédominance féminine dans la santé</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le social</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aide à la personne</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éducation</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la petite enfance</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les services administratifs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ne sont toujours pas reconnus à la hauteur de leur utilité sociale</a:t>
            </a:r>
            <a:r>
              <a:rPr lang="fr-FR" sz="1800" b="0" i="0" u="none" strike="noStrike" baseline="0" dirty="0">
                <a:solidFill>
                  <a:srgbClr val="FFC000"/>
                </a:solidFill>
                <a:latin typeface="T3Font_5"/>
              </a:rPr>
              <a:t>.</a:t>
            </a:r>
          </a:p>
          <a:p>
            <a:pPr algn="l"/>
            <a:r>
              <a:rPr lang="fr-FR" sz="1800" b="0" i="0" u="none" strike="noStrike" baseline="0" dirty="0">
                <a:solidFill>
                  <a:srgbClr val="FFC000"/>
                </a:solidFill>
                <a:latin typeface="T3Font_4"/>
              </a:rPr>
              <a:t>Nos organisations revendiquent ainsi une augmentation générale des salaires et des pensions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des mesures ambitieuses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urgentes et financées pour mettre fin aux inégalités salariales et aux inégalités concernant les déroulements de carrière</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l</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ouverture de véritables négociations sur la revalorisation des métiers à prédominance féminine </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un salaire égal pour un travail de valeur égale</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des créations d</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emplois pour les services publics et un plan de titularisation</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une protection fonctionnelle renforcée pour toutes les victimes de violences sexuelles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sexistes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et la sanction réelle des agresseurs</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ainsi que la prise en compte des violences conjugales détectées sur le lieu de travail</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des mesures pour une meilleure articulation vie professionnelle</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vie privée</a:t>
            </a:r>
            <a:r>
              <a:rPr lang="fr-FR" sz="1800" b="0" i="0" u="none" strike="noStrike" baseline="0" dirty="0">
                <a:solidFill>
                  <a:srgbClr val="FFC000"/>
                </a:solidFill>
                <a:latin typeface="T3Font_5"/>
              </a:rPr>
              <a:t>, </a:t>
            </a:r>
            <a:r>
              <a:rPr lang="fr-FR" sz="1800" b="0" i="0" u="none" strike="noStrike" baseline="0" dirty="0">
                <a:solidFill>
                  <a:srgbClr val="FFC000"/>
                </a:solidFill>
                <a:latin typeface="T3Font_4"/>
              </a:rPr>
              <a:t>un renforcement du service public de la petite enfance et des créations de places en crèche sur l</a:t>
            </a:r>
            <a:r>
              <a:rPr lang="fr-FR" sz="1800" b="0" i="0" u="none" strike="noStrike" baseline="0" dirty="0">
                <a:solidFill>
                  <a:srgbClr val="FFC000"/>
                </a:solidFill>
                <a:latin typeface="T3Font_5"/>
              </a:rPr>
              <a:t>’</a:t>
            </a:r>
            <a:r>
              <a:rPr lang="fr-FR" sz="1800" b="0" i="0" u="none" strike="noStrike" baseline="0" dirty="0">
                <a:solidFill>
                  <a:srgbClr val="FFC000"/>
                </a:solidFill>
                <a:latin typeface="T3Font_4"/>
              </a:rPr>
              <a:t>ensemble du territoire à la hauteur des besoins</a:t>
            </a:r>
            <a:r>
              <a:rPr lang="fr-FR" sz="1800" b="0" i="0" u="none" strike="noStrike" baseline="0" dirty="0">
                <a:solidFill>
                  <a:srgbClr val="FFC000"/>
                </a:solidFill>
                <a:latin typeface="T3Font_5"/>
              </a:rPr>
              <a:t>.</a:t>
            </a:r>
            <a:endParaRPr lang="fr-FR" dirty="0">
              <a:solidFill>
                <a:srgbClr val="FFC000"/>
              </a:solidFill>
            </a:endParaRPr>
          </a:p>
        </p:txBody>
      </p:sp>
    </p:spTree>
    <p:extLst>
      <p:ext uri="{BB962C8B-B14F-4D97-AF65-F5344CB8AC3E}">
        <p14:creationId xmlns:p14="http://schemas.microsoft.com/office/powerpoint/2010/main" val="2711379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016AC1-57F0-4DCE-BF7A-8B14F2C49EAD}"/>
              </a:ext>
            </a:extLst>
          </p:cNvPr>
          <p:cNvSpPr>
            <a:spLocks noGrp="1"/>
          </p:cNvSpPr>
          <p:nvPr>
            <p:ph type="title"/>
          </p:nvPr>
        </p:nvSpPr>
        <p:spPr>
          <a:xfrm>
            <a:off x="11088210" y="18255"/>
            <a:ext cx="265590" cy="398995"/>
          </a:xfrm>
        </p:spPr>
        <p:txBody>
          <a:bodyPr>
            <a:noAutofit/>
          </a:bodyPr>
          <a:lstStyle/>
          <a:p>
            <a:endParaRPr lang="fr-FR" dirty="0"/>
          </a:p>
        </p:txBody>
      </p:sp>
      <p:sp>
        <p:nvSpPr>
          <p:cNvPr id="3" name="Espace réservé du contenu 2">
            <a:extLst>
              <a:ext uri="{FF2B5EF4-FFF2-40B4-BE49-F238E27FC236}">
                <a16:creationId xmlns:a16="http://schemas.microsoft.com/office/drawing/2014/main" id="{5A830718-F75C-45B3-A03C-6CC7921E1E93}"/>
              </a:ext>
            </a:extLst>
          </p:cNvPr>
          <p:cNvSpPr>
            <a:spLocks noGrp="1"/>
          </p:cNvSpPr>
          <p:nvPr>
            <p:ph idx="1"/>
          </p:nvPr>
        </p:nvSpPr>
        <p:spPr>
          <a:xfrm>
            <a:off x="838200" y="541538"/>
            <a:ext cx="10515600" cy="5635425"/>
          </a:xfrm>
        </p:spPr>
        <p:txBody>
          <a:bodyPr/>
          <a:lstStyle/>
          <a:p>
            <a:r>
              <a:rPr lang="fr-FR" dirty="0">
                <a:solidFill>
                  <a:srgbClr val="FFC000"/>
                </a:solidFill>
              </a:rPr>
              <a:t>Ce document vous donne un aperçu du document « La Fonction Publique du 21</a:t>
            </a:r>
            <a:r>
              <a:rPr lang="fr-FR" baseline="30000" dirty="0">
                <a:solidFill>
                  <a:srgbClr val="FFC000"/>
                </a:solidFill>
              </a:rPr>
              <a:t>e</a:t>
            </a:r>
            <a:r>
              <a:rPr lang="fr-FR" dirty="0">
                <a:solidFill>
                  <a:srgbClr val="FFC000"/>
                </a:solidFill>
              </a:rPr>
              <a:t> siècle », il ne saurait remplacer la lecture attentive du document. Comme indiqué ce n’est qu’un aperçu qui ne reprend pas les descriptions de la situation actuelle ni l’ensemble de nos revendications communes pour arriver à la Fonction Publique que nous voulons. </a:t>
            </a:r>
          </a:p>
          <a:p>
            <a:r>
              <a:rPr lang="fr-FR" dirty="0">
                <a:solidFill>
                  <a:srgbClr val="FFC000"/>
                </a:solidFill>
              </a:rPr>
              <a:t>Les différentes organisations syndicales à l’origine de ce document se sont pleinement engagées dans sa rédaction et ce, en pleine crise sanitaire car l’urgence d’une Fonction Publique du 21</a:t>
            </a:r>
            <a:r>
              <a:rPr lang="fr-FR" baseline="30000" dirty="0">
                <a:solidFill>
                  <a:srgbClr val="FFC000"/>
                </a:solidFill>
              </a:rPr>
              <a:t>e</a:t>
            </a:r>
            <a:r>
              <a:rPr lang="fr-FR" dirty="0">
                <a:solidFill>
                  <a:srgbClr val="FFC000"/>
                </a:solidFill>
              </a:rPr>
              <a:t> siècle se fait douloureusement sentir.</a:t>
            </a:r>
          </a:p>
          <a:p>
            <a:r>
              <a:rPr lang="fr-FR" dirty="0">
                <a:solidFill>
                  <a:srgbClr val="FFC000"/>
                </a:solidFill>
              </a:rPr>
              <a:t>Ce document est un outil permettant d’appréhender le livret en créant une appétence pour sa lecture, du moins nous l’espérons !</a:t>
            </a:r>
          </a:p>
          <a:p>
            <a:endParaRPr lang="fr-FR" dirty="0"/>
          </a:p>
        </p:txBody>
      </p:sp>
    </p:spTree>
    <p:extLst>
      <p:ext uri="{BB962C8B-B14F-4D97-AF65-F5344CB8AC3E}">
        <p14:creationId xmlns:p14="http://schemas.microsoft.com/office/powerpoint/2010/main" val="71148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3136A906-4911-40F9-AD50-2DAC3B535CCF}"/>
              </a:ext>
            </a:extLst>
          </p:cNvPr>
          <p:cNvPicPr>
            <a:picLocks noChangeAspect="1"/>
          </p:cNvPicPr>
          <p:nvPr/>
        </p:nvPicPr>
        <p:blipFill>
          <a:blip r:embed="rId2"/>
          <a:stretch>
            <a:fillRect/>
          </a:stretch>
        </p:blipFill>
        <p:spPr>
          <a:xfrm>
            <a:off x="3666956" y="0"/>
            <a:ext cx="4858087" cy="6858000"/>
          </a:xfrm>
          <a:prstGeom prst="rect">
            <a:avLst/>
          </a:prstGeom>
        </p:spPr>
      </p:pic>
    </p:spTree>
    <p:extLst>
      <p:ext uri="{BB962C8B-B14F-4D97-AF65-F5344CB8AC3E}">
        <p14:creationId xmlns:p14="http://schemas.microsoft.com/office/powerpoint/2010/main" val="4128246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38D59D-3602-44DE-95C0-A7DAB484F5EB}"/>
              </a:ext>
            </a:extLst>
          </p:cNvPr>
          <p:cNvSpPr>
            <a:spLocks noGrp="1"/>
          </p:cNvSpPr>
          <p:nvPr>
            <p:ph type="title"/>
          </p:nvPr>
        </p:nvSpPr>
        <p:spPr>
          <a:xfrm>
            <a:off x="838200" y="365125"/>
            <a:ext cx="10515600" cy="813435"/>
          </a:xfrm>
        </p:spPr>
        <p:txBody>
          <a:bodyPr/>
          <a:lstStyle/>
          <a:p>
            <a:pPr algn="ctr"/>
            <a:r>
              <a:rPr lang="fr-FR" b="1" dirty="0">
                <a:solidFill>
                  <a:srgbClr val="FFC000"/>
                </a:solidFill>
              </a:rPr>
              <a:t>Document en 5 parties :</a:t>
            </a:r>
          </a:p>
        </p:txBody>
      </p:sp>
      <p:sp>
        <p:nvSpPr>
          <p:cNvPr id="3" name="Espace réservé du contenu 2">
            <a:extLst>
              <a:ext uri="{FF2B5EF4-FFF2-40B4-BE49-F238E27FC236}">
                <a16:creationId xmlns:a16="http://schemas.microsoft.com/office/drawing/2014/main" id="{383FF718-9818-4920-9B99-987951DA0EB2}"/>
              </a:ext>
            </a:extLst>
          </p:cNvPr>
          <p:cNvSpPr>
            <a:spLocks noGrp="1"/>
          </p:cNvSpPr>
          <p:nvPr>
            <p:ph idx="1"/>
          </p:nvPr>
        </p:nvSpPr>
        <p:spPr>
          <a:xfrm>
            <a:off x="838200" y="1087121"/>
            <a:ext cx="10515600" cy="5405754"/>
          </a:xfrm>
        </p:spPr>
        <p:txBody>
          <a:bodyPr>
            <a:normAutofit/>
          </a:bodyPr>
          <a:lstStyle/>
          <a:p>
            <a:pPr marL="0" indent="0" algn="l">
              <a:buNone/>
            </a:pPr>
            <a:endParaRPr lang="fr-FR" sz="1800" b="0" i="0" u="none" strike="noStrike" baseline="0" dirty="0">
              <a:solidFill>
                <a:srgbClr val="345E6A"/>
              </a:solidFill>
              <a:latin typeface="Limelight-Regular"/>
            </a:endParaRPr>
          </a:p>
          <a:p>
            <a:pPr marL="0" indent="0" algn="l">
              <a:buNone/>
            </a:pPr>
            <a:r>
              <a:rPr lang="fr-FR" sz="2000" b="0" i="0" u="none" strike="noStrike" baseline="0" dirty="0">
                <a:solidFill>
                  <a:srgbClr val="FFC000"/>
                </a:solidFill>
                <a:latin typeface="Limelight-Regular"/>
              </a:rPr>
              <a:t>1/ SERVICES PUBLICS</a:t>
            </a:r>
            <a:endParaRPr lang="fr-FR" sz="2000" b="0" i="0" u="none" strike="noStrike" baseline="0" dirty="0">
              <a:solidFill>
                <a:srgbClr val="FFC000"/>
              </a:solidFill>
              <a:latin typeface="T3Font_0"/>
            </a:endParaRPr>
          </a:p>
          <a:p>
            <a:pPr algn="l"/>
            <a:r>
              <a:rPr lang="fr-FR" sz="2000" b="0" i="0" u="none" strike="noStrike" baseline="0" dirty="0">
                <a:solidFill>
                  <a:srgbClr val="FFC000"/>
                </a:solidFill>
                <a:latin typeface="T3Font_0"/>
              </a:rPr>
              <a:t>Quels services publics dans les territoires</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pour quoi faire</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pour qui</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avec quels moyens </a:t>
            </a:r>
            <a:r>
              <a:rPr lang="fr-FR" sz="2000" b="0" i="0" u="none" strike="noStrike" baseline="0" dirty="0">
                <a:solidFill>
                  <a:srgbClr val="FFC000"/>
                </a:solidFill>
                <a:latin typeface="T3Font_1"/>
              </a:rPr>
              <a:t>?</a:t>
            </a:r>
          </a:p>
          <a:p>
            <a:pPr marL="0" indent="0" algn="l">
              <a:buNone/>
            </a:pPr>
            <a:r>
              <a:rPr lang="fr-FR" sz="2000" dirty="0">
                <a:solidFill>
                  <a:srgbClr val="FFC000"/>
                </a:solidFill>
                <a:latin typeface="T3Font_1"/>
              </a:rPr>
              <a:t>2/ </a:t>
            </a:r>
            <a:r>
              <a:rPr lang="fr-FR" sz="2000" b="0" i="0" u="none" strike="noStrike" baseline="0" dirty="0">
                <a:solidFill>
                  <a:srgbClr val="FFC000"/>
                </a:solidFill>
                <a:latin typeface="Limelight-Regular"/>
              </a:rPr>
              <a:t>POLITIQUE SALARIALE</a:t>
            </a:r>
          </a:p>
          <a:p>
            <a:pPr algn="l"/>
            <a:r>
              <a:rPr lang="fr-FR" sz="2000" b="0" i="0" u="none" strike="noStrike" baseline="0" dirty="0">
                <a:solidFill>
                  <a:srgbClr val="FFC000"/>
                </a:solidFill>
                <a:latin typeface="T3Font_0"/>
              </a:rPr>
              <a:t>Malgré des revalorisations et le gel du point d</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indice</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nos OS tiennent réaffirmer leur totale opposition à ce type de pratique</a:t>
            </a:r>
            <a:r>
              <a:rPr lang="fr-FR" sz="2000" b="0" i="0" u="none" strike="noStrike" baseline="0" dirty="0">
                <a:solidFill>
                  <a:srgbClr val="FFC000"/>
                </a:solidFill>
                <a:latin typeface="T3Font_1"/>
              </a:rPr>
              <a:t>.</a:t>
            </a:r>
          </a:p>
          <a:p>
            <a:pPr marL="0" indent="0" algn="l">
              <a:buNone/>
            </a:pPr>
            <a:r>
              <a:rPr lang="fr-FR" sz="2000" dirty="0">
                <a:solidFill>
                  <a:srgbClr val="FFC000"/>
                </a:solidFill>
                <a:latin typeface="T3Font_1"/>
              </a:rPr>
              <a:t>3/ RETRAITE</a:t>
            </a:r>
          </a:p>
          <a:p>
            <a:pPr algn="l"/>
            <a:r>
              <a:rPr lang="fr-FR" sz="2000" b="0" i="0" u="none" strike="noStrike" baseline="0" dirty="0">
                <a:solidFill>
                  <a:srgbClr val="FFC000"/>
                </a:solidFill>
                <a:latin typeface="T3Font_0"/>
              </a:rPr>
              <a:t>Les retraites dans la Fonction publique</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élément du statut.</a:t>
            </a:r>
          </a:p>
          <a:p>
            <a:pPr marL="0" indent="0" algn="l">
              <a:buNone/>
            </a:pPr>
            <a:r>
              <a:rPr lang="fr-FR" sz="2000" dirty="0">
                <a:solidFill>
                  <a:srgbClr val="FFC000"/>
                </a:solidFill>
                <a:latin typeface="T3Font_0"/>
              </a:rPr>
              <a:t>4/ </a:t>
            </a:r>
            <a:r>
              <a:rPr lang="fr-FR" sz="2000" b="0" i="0" u="none" strike="noStrike" baseline="0" dirty="0">
                <a:solidFill>
                  <a:srgbClr val="FFC000"/>
                </a:solidFill>
                <a:latin typeface="Limelight-Regular"/>
              </a:rPr>
              <a:t>RENFORCEMENT ET RENOVATION</a:t>
            </a:r>
          </a:p>
          <a:p>
            <a:pPr algn="l"/>
            <a:r>
              <a:rPr lang="fr-FR" sz="2000" b="0" i="0" u="none" strike="noStrike" baseline="0" dirty="0">
                <a:solidFill>
                  <a:srgbClr val="FFC000"/>
                </a:solidFill>
                <a:latin typeface="T3Font_0"/>
              </a:rPr>
              <a:t>Pour le renforcement et la rénovation du statut général</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l</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abrogation de la loi de </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transformation de la Fonction publique </a:t>
            </a:r>
            <a:r>
              <a:rPr lang="fr-FR" sz="2000" b="0" i="0" u="none" strike="noStrike" baseline="0" dirty="0">
                <a:solidFill>
                  <a:srgbClr val="FFC000"/>
                </a:solidFill>
                <a:latin typeface="T3Font_1"/>
              </a:rPr>
              <a:t>»</a:t>
            </a:r>
          </a:p>
          <a:p>
            <a:pPr marL="0" indent="0" algn="l">
              <a:buNone/>
            </a:pPr>
            <a:r>
              <a:rPr lang="fr-FR" sz="2000" dirty="0">
                <a:solidFill>
                  <a:srgbClr val="FFC000"/>
                </a:solidFill>
                <a:latin typeface="T3Font_1"/>
              </a:rPr>
              <a:t>5/ </a:t>
            </a:r>
            <a:r>
              <a:rPr lang="fr-FR" sz="2000" b="0" i="0" u="none" strike="noStrike" baseline="0" dirty="0">
                <a:solidFill>
                  <a:srgbClr val="FFC000"/>
                </a:solidFill>
                <a:latin typeface="Limelight-Regular"/>
              </a:rPr>
              <a:t>ÉGALITÉ</a:t>
            </a:r>
          </a:p>
          <a:p>
            <a:pPr algn="l"/>
            <a:r>
              <a:rPr lang="fr-FR" sz="2000" b="0" i="0" u="none" strike="noStrike" baseline="0" dirty="0">
                <a:solidFill>
                  <a:srgbClr val="FFC000"/>
                </a:solidFill>
                <a:latin typeface="T3Font_0"/>
              </a:rPr>
              <a:t>Pour l</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égalité entre les femmes et les hommes</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CGT</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FAFP</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FSU</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Solidaires ont publié un texte début 2020</a:t>
            </a:r>
            <a:r>
              <a:rPr lang="fr-FR" sz="2000" b="0" i="0" u="none" strike="noStrike" baseline="0" dirty="0">
                <a:solidFill>
                  <a:srgbClr val="FFC000"/>
                </a:solidFill>
                <a:latin typeface="T3Font_1"/>
              </a:rPr>
              <a:t>.</a:t>
            </a:r>
            <a:endParaRPr lang="fr-FR" sz="2000" dirty="0">
              <a:solidFill>
                <a:srgbClr val="FFC000"/>
              </a:solidFill>
            </a:endParaRPr>
          </a:p>
        </p:txBody>
      </p:sp>
    </p:spTree>
    <p:extLst>
      <p:ext uri="{BB962C8B-B14F-4D97-AF65-F5344CB8AC3E}">
        <p14:creationId xmlns:p14="http://schemas.microsoft.com/office/powerpoint/2010/main" val="214239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B38AE-AF04-44AC-BB7D-2FABD859F902}"/>
              </a:ext>
            </a:extLst>
          </p:cNvPr>
          <p:cNvSpPr>
            <a:spLocks noGrp="1"/>
          </p:cNvSpPr>
          <p:nvPr>
            <p:ph type="title"/>
          </p:nvPr>
        </p:nvSpPr>
        <p:spPr/>
        <p:txBody>
          <a:bodyPr>
            <a:normAutofit/>
          </a:bodyPr>
          <a:lstStyle/>
          <a:p>
            <a:pPr algn="ctr"/>
            <a:r>
              <a:rPr lang="fr-FR" sz="2400" b="1" i="0" u="none" strike="noStrike" baseline="0" dirty="0">
                <a:solidFill>
                  <a:srgbClr val="FFC000"/>
                </a:solidFill>
                <a:latin typeface="Limelight-Regular"/>
              </a:rPr>
              <a:t>POUR L’INTERET GÉNÉRAL ET LE PROGRÈS SOCIAL, UNE DÉMARCHE INÉDITE AFIN DE CONSTRUIRE LA FONCTION PUBLIQUE D’AUJOURD’HUI ET DE DEMAIN</a:t>
            </a:r>
            <a:endParaRPr lang="fr-FR" sz="2400" b="1" dirty="0">
              <a:solidFill>
                <a:srgbClr val="FFC000"/>
              </a:solidFill>
            </a:endParaRPr>
          </a:p>
        </p:txBody>
      </p:sp>
      <p:sp>
        <p:nvSpPr>
          <p:cNvPr id="3" name="Espace réservé du contenu 2">
            <a:extLst>
              <a:ext uri="{FF2B5EF4-FFF2-40B4-BE49-F238E27FC236}">
                <a16:creationId xmlns:a16="http://schemas.microsoft.com/office/drawing/2014/main" id="{EE7DE957-98F1-4CDF-A06A-4D57242ECC19}"/>
              </a:ext>
            </a:extLst>
          </p:cNvPr>
          <p:cNvSpPr>
            <a:spLocks noGrp="1"/>
          </p:cNvSpPr>
          <p:nvPr>
            <p:ph idx="1"/>
          </p:nvPr>
        </p:nvSpPr>
        <p:spPr/>
        <p:txBody>
          <a:bodyPr>
            <a:normAutofit/>
          </a:bodyPr>
          <a:lstStyle/>
          <a:p>
            <a:pPr algn="l"/>
            <a:endParaRPr lang="fr-FR" sz="1800" b="0" i="0" u="none" strike="noStrike" baseline="0" dirty="0">
              <a:solidFill>
                <a:srgbClr val="345E6A"/>
              </a:solidFill>
              <a:latin typeface="T3Font_0"/>
            </a:endParaRPr>
          </a:p>
          <a:p>
            <a:pPr algn="l"/>
            <a:r>
              <a:rPr lang="fr-FR" sz="2000" b="0" i="0" u="none" strike="noStrike" baseline="0" dirty="0">
                <a:solidFill>
                  <a:srgbClr val="FFC000"/>
                </a:solidFill>
                <a:latin typeface="T3Font_0"/>
              </a:rPr>
              <a:t>Les textes qui suivent</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conçus et écrits en commun</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nourrissent l</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ambition</a:t>
            </a:r>
            <a:r>
              <a:rPr lang="fr-FR" sz="2000" dirty="0">
                <a:solidFill>
                  <a:srgbClr val="FFC000"/>
                </a:solidFill>
                <a:latin typeface="T3Font_0"/>
              </a:rPr>
              <a:t> </a:t>
            </a:r>
            <a:r>
              <a:rPr lang="fr-FR" sz="2000" b="0" i="0" u="none" strike="noStrike" baseline="0" dirty="0">
                <a:solidFill>
                  <a:srgbClr val="FFC000"/>
                </a:solidFill>
                <a:latin typeface="T3Font_0"/>
              </a:rPr>
              <a:t>d</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être porteurs d</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un projet nouveau et alternatif pour les trois versants de la Fonction publique</a:t>
            </a:r>
            <a:r>
              <a:rPr lang="fr-FR" sz="2000" b="0" i="0" u="none" strike="noStrike" baseline="0" dirty="0">
                <a:solidFill>
                  <a:srgbClr val="FFC000"/>
                </a:solidFill>
                <a:latin typeface="T3Font_1"/>
              </a:rPr>
              <a:t>.</a:t>
            </a:r>
          </a:p>
          <a:p>
            <a:pPr marL="0" indent="0" algn="l">
              <a:buNone/>
            </a:pPr>
            <a:endParaRPr lang="fr-FR" sz="2000" b="0" i="0" u="none" strike="noStrike" baseline="0" dirty="0">
              <a:solidFill>
                <a:srgbClr val="FFC000"/>
              </a:solidFill>
              <a:latin typeface="T3Font_1"/>
            </a:endParaRPr>
          </a:p>
          <a:p>
            <a:pPr algn="l"/>
            <a:r>
              <a:rPr lang="fr-FR" sz="2000" b="1" i="0" u="none" strike="noStrike" baseline="0" dirty="0">
                <a:solidFill>
                  <a:srgbClr val="FFC000"/>
                </a:solidFill>
                <a:latin typeface="Montserrat-Bold"/>
              </a:rPr>
              <a:t>Oui</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nous le disons d</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une seule voix </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il n</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y aura pas de progrès social pour le plus grand nombre si les missions de la Fonction publique ne sont pas renforcées</a:t>
            </a:r>
            <a:r>
              <a:rPr lang="fr-FR" sz="2000" b="0" i="0" u="none" strike="noStrike" baseline="0" dirty="0">
                <a:solidFill>
                  <a:srgbClr val="FFC000"/>
                </a:solidFill>
                <a:latin typeface="T3Font_1"/>
              </a:rPr>
              <a:t>.</a:t>
            </a:r>
          </a:p>
          <a:p>
            <a:pPr algn="l"/>
            <a:r>
              <a:rPr lang="fr-FR" sz="2000" b="1" i="0" u="none" strike="noStrike" baseline="0" dirty="0">
                <a:solidFill>
                  <a:srgbClr val="FFC000"/>
                </a:solidFill>
                <a:latin typeface="Montserrat-Bold"/>
              </a:rPr>
              <a:t>Oui</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nous l</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affirmons à l</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unisson </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pour améliorer la qualité du service public</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il faut créer de nombreux emplois dans tous les secteurs</a:t>
            </a:r>
            <a:r>
              <a:rPr lang="fr-FR" sz="2000" b="0" i="0" u="none" strike="noStrike" baseline="0" dirty="0">
                <a:solidFill>
                  <a:srgbClr val="FFC000"/>
                </a:solidFill>
                <a:latin typeface="T3Font_1"/>
              </a:rPr>
              <a:t>.</a:t>
            </a:r>
          </a:p>
          <a:p>
            <a:pPr algn="l"/>
            <a:r>
              <a:rPr lang="fr-FR" sz="2000" b="1" i="0" u="none" strike="noStrike" baseline="0" dirty="0">
                <a:solidFill>
                  <a:srgbClr val="FFC000"/>
                </a:solidFill>
                <a:latin typeface="Montserrat-Bold"/>
              </a:rPr>
              <a:t>Oui</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nous persistons ensemble </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le statut des fonctionnaires</a:t>
            </a:r>
            <a:r>
              <a:rPr lang="fr-FR" sz="2000" b="0" i="0" u="none" strike="noStrike" baseline="0" dirty="0">
                <a:solidFill>
                  <a:srgbClr val="FFC000"/>
                </a:solidFill>
                <a:latin typeface="T3Font_1"/>
              </a:rPr>
              <a:t>, </a:t>
            </a:r>
            <a:r>
              <a:rPr lang="fr-FR" sz="2000" b="0" i="0" u="none" strike="noStrike" baseline="0" dirty="0">
                <a:solidFill>
                  <a:srgbClr val="FFC000"/>
                </a:solidFill>
                <a:latin typeface="T3Font_0"/>
              </a:rPr>
              <a:t>qu</a:t>
            </a:r>
            <a:r>
              <a:rPr lang="fr-FR" sz="2000" b="0" i="0" u="none" strike="noStrike" baseline="0" dirty="0">
                <a:solidFill>
                  <a:srgbClr val="FFC000"/>
                </a:solidFill>
                <a:latin typeface="T3Font_1"/>
              </a:rPr>
              <a:t>’</a:t>
            </a:r>
            <a:r>
              <a:rPr lang="fr-FR" sz="2000" b="0" i="0" u="none" strike="noStrike" baseline="0" dirty="0">
                <a:solidFill>
                  <a:srgbClr val="FFC000"/>
                </a:solidFill>
                <a:latin typeface="T3Font_0"/>
              </a:rPr>
              <a:t>il convient d</a:t>
            </a:r>
            <a:r>
              <a:rPr lang="fr-FR" sz="2000" b="0" i="0" u="none" strike="noStrike" baseline="0" dirty="0">
                <a:solidFill>
                  <a:srgbClr val="FFC000"/>
                </a:solidFill>
                <a:latin typeface="T3Font_1"/>
              </a:rPr>
              <a:t>’</a:t>
            </a:r>
            <a:r>
              <a:rPr lang="fr-FR" sz="2000" b="0" i="0" u="none" strike="noStrike" baseline="0" dirty="0" err="1">
                <a:solidFill>
                  <a:srgbClr val="FFC000"/>
                </a:solidFill>
                <a:latin typeface="T3Font_0"/>
              </a:rPr>
              <a:t>affermir</a:t>
            </a:r>
            <a:r>
              <a:rPr lang="fr-FR" sz="2000" b="0" i="0" u="none" strike="noStrike" baseline="0" dirty="0" err="1">
                <a:solidFill>
                  <a:srgbClr val="FFC000"/>
                </a:solidFill>
                <a:latin typeface="T3Font_1"/>
              </a:rPr>
              <a:t>,</a:t>
            </a:r>
            <a:r>
              <a:rPr lang="fr-FR" sz="2000" b="0" i="0" u="none" strike="noStrike" baseline="0" dirty="0" err="1">
                <a:solidFill>
                  <a:srgbClr val="FFC000"/>
                </a:solidFill>
                <a:latin typeface="T3Font_0"/>
              </a:rPr>
              <a:t>constitue</a:t>
            </a:r>
            <a:r>
              <a:rPr lang="fr-FR" sz="2000" b="0" i="0" u="none" strike="noStrike" baseline="0" dirty="0">
                <a:solidFill>
                  <a:srgbClr val="FFC000"/>
                </a:solidFill>
                <a:latin typeface="T3Font_0"/>
              </a:rPr>
              <a:t> un atout et une garantie irremplaçables pour les </a:t>
            </a:r>
            <a:r>
              <a:rPr lang="fr-FR" sz="2000" b="0" i="0" u="none" strike="noStrike" baseline="0" dirty="0" err="1">
                <a:solidFill>
                  <a:srgbClr val="FFC000"/>
                </a:solidFill>
                <a:latin typeface="T3Font_0"/>
              </a:rPr>
              <a:t>citoyen</a:t>
            </a:r>
            <a:r>
              <a:rPr lang="fr-FR" sz="2000" b="0" i="0" u="none" strike="noStrike" baseline="0" dirty="0" err="1">
                <a:solidFill>
                  <a:srgbClr val="FFC000"/>
                </a:solidFill>
                <a:latin typeface="T3Font_1"/>
              </a:rPr>
              <a:t>-</a:t>
            </a:r>
            <a:r>
              <a:rPr lang="fr-FR" sz="2000" b="0" i="0" u="none" strike="noStrike" baseline="0" dirty="0" err="1">
                <a:solidFill>
                  <a:srgbClr val="FFC000"/>
                </a:solidFill>
                <a:latin typeface="T3Font_0"/>
              </a:rPr>
              <a:t>nes</a:t>
            </a:r>
            <a:r>
              <a:rPr lang="fr-FR" sz="2000" b="0" i="0" u="none" strike="noStrike" baseline="0" dirty="0">
                <a:solidFill>
                  <a:srgbClr val="FFC000"/>
                </a:solidFill>
                <a:latin typeface="T3Font_1"/>
              </a:rPr>
              <a:t>.</a:t>
            </a:r>
            <a:endParaRPr lang="fr-FR" sz="2000" dirty="0">
              <a:solidFill>
                <a:srgbClr val="FFC000"/>
              </a:solidFill>
            </a:endParaRPr>
          </a:p>
        </p:txBody>
      </p:sp>
    </p:spTree>
    <p:extLst>
      <p:ext uri="{BB962C8B-B14F-4D97-AF65-F5344CB8AC3E}">
        <p14:creationId xmlns:p14="http://schemas.microsoft.com/office/powerpoint/2010/main" val="2545188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396179-F71E-46DE-9895-0AA6C2238F62}"/>
              </a:ext>
            </a:extLst>
          </p:cNvPr>
          <p:cNvSpPr>
            <a:spLocks noGrp="1"/>
          </p:cNvSpPr>
          <p:nvPr>
            <p:ph type="title"/>
          </p:nvPr>
        </p:nvSpPr>
        <p:spPr>
          <a:xfrm>
            <a:off x="838200" y="91441"/>
            <a:ext cx="10515600" cy="680719"/>
          </a:xfrm>
        </p:spPr>
        <p:txBody>
          <a:bodyPr>
            <a:normAutofit fontScale="90000"/>
          </a:bodyPr>
          <a:lstStyle/>
          <a:p>
            <a:r>
              <a:rPr lang="fr-FR" b="1" dirty="0">
                <a:solidFill>
                  <a:srgbClr val="FFC000"/>
                </a:solidFill>
              </a:rPr>
              <a:t>1/ Les services publics :</a:t>
            </a:r>
          </a:p>
        </p:txBody>
      </p:sp>
      <p:sp>
        <p:nvSpPr>
          <p:cNvPr id="3" name="Espace réservé du contenu 2">
            <a:extLst>
              <a:ext uri="{FF2B5EF4-FFF2-40B4-BE49-F238E27FC236}">
                <a16:creationId xmlns:a16="http://schemas.microsoft.com/office/drawing/2014/main" id="{4ECB7C21-7CF4-42DB-96F2-6CD504B11D53}"/>
              </a:ext>
            </a:extLst>
          </p:cNvPr>
          <p:cNvSpPr>
            <a:spLocks noGrp="1"/>
          </p:cNvSpPr>
          <p:nvPr>
            <p:ph idx="1"/>
          </p:nvPr>
        </p:nvSpPr>
        <p:spPr>
          <a:xfrm>
            <a:off x="335280" y="772160"/>
            <a:ext cx="11419840" cy="5994399"/>
          </a:xfrm>
        </p:spPr>
        <p:txBody>
          <a:bodyPr>
            <a:noAutofit/>
          </a:bodyPr>
          <a:lstStyle/>
          <a:p>
            <a:pPr algn="l"/>
            <a:r>
              <a:rPr lang="fr-FR" sz="2400" i="0" u="none" strike="noStrike" baseline="0" dirty="0">
                <a:solidFill>
                  <a:srgbClr val="FFC000"/>
                </a:solidFill>
                <a:latin typeface="T3Font_0"/>
              </a:rPr>
              <a:t>Les services publics</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producteurs de richesses</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doivent être considérés comme un investissement pour l</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avenir</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pour une société juste et solidaire</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Les politiques publiques doivent identifier les besoins et répondre à la demande sociale forte et légitime de services publics de qualité</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partout et pour toutes et tous </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la route</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le train</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école</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hôpital</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la sécurité</a:t>
            </a:r>
            <a:r>
              <a:rPr lang="fr-FR" sz="2400" i="0" u="none" strike="noStrike" baseline="0" dirty="0">
                <a:solidFill>
                  <a:srgbClr val="FFC000"/>
                </a:solidFill>
                <a:latin typeface="T3Font_1"/>
              </a:rPr>
              <a:t>…</a:t>
            </a:r>
          </a:p>
          <a:p>
            <a:pPr algn="l"/>
            <a:r>
              <a:rPr lang="fr-FR" sz="2400" i="0" u="none" strike="noStrike" baseline="0" dirty="0">
                <a:solidFill>
                  <a:srgbClr val="FFC000"/>
                </a:solidFill>
                <a:latin typeface="T3Font_0"/>
              </a:rPr>
              <a:t>Il n</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y a aucune fatalité à ce que la </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révolution du numérique </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aboutisse au cauchemar actuel</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Il faut cesser la soumission à un objectif comptable sur la base d</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indicateurs immédiatement mesurables qui ne permettent pas d</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évaluer l</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efficacité des missions</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Les services publics doivent se donner les moyens de mettre en place des outils informatiques performants à destination des personnels et des </a:t>
            </a:r>
            <a:r>
              <a:rPr lang="fr-FR" sz="2400" i="0" u="none" strike="noStrike" baseline="0" dirty="0" err="1">
                <a:solidFill>
                  <a:srgbClr val="FFC000"/>
                </a:solidFill>
                <a:latin typeface="T3Font_0"/>
              </a:rPr>
              <a:t>usager</a:t>
            </a:r>
            <a:r>
              <a:rPr lang="fr-FR" sz="2400" i="0" u="none" strike="noStrike" baseline="0" dirty="0" err="1">
                <a:solidFill>
                  <a:srgbClr val="FFC000"/>
                </a:solidFill>
                <a:latin typeface="T3Font_1"/>
              </a:rPr>
              <a:t>-</a:t>
            </a:r>
            <a:r>
              <a:rPr lang="fr-FR" sz="2400" i="0" u="none" strike="noStrike" baseline="0" dirty="0" err="1">
                <a:solidFill>
                  <a:srgbClr val="FFC000"/>
                </a:solidFill>
                <a:latin typeface="T3Font_0"/>
              </a:rPr>
              <a:t>es</a:t>
            </a:r>
            <a:r>
              <a:rPr lang="fr-FR" sz="2400" i="0" u="none" strike="noStrike" baseline="0" dirty="0">
                <a:solidFill>
                  <a:srgbClr val="FFC000"/>
                </a:solidFill>
                <a:latin typeface="T3Font_0"/>
              </a:rPr>
              <a:t>.</a:t>
            </a:r>
          </a:p>
          <a:p>
            <a:pPr algn="l"/>
            <a:r>
              <a:rPr lang="fr-FR" sz="2400" i="0" u="none" strike="noStrike" baseline="0" dirty="0">
                <a:solidFill>
                  <a:srgbClr val="FFC000"/>
                </a:solidFill>
                <a:latin typeface="T3Font_0"/>
              </a:rPr>
              <a:t>Dans le contexte du développement des démarches en ligne</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ensemble des procédures numérisées doit systématiquement s</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accompagner du maintien d</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une procédure papier ou d</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accompagnement en présentiel</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La simplification des démarches en ligne ne doit pas signifier la suppression des possibilités d</a:t>
            </a:r>
            <a:r>
              <a:rPr lang="fr-FR" sz="2400" i="0" u="none" strike="noStrike" baseline="0" dirty="0">
                <a:solidFill>
                  <a:srgbClr val="FFC000"/>
                </a:solidFill>
                <a:latin typeface="T3Font_1"/>
              </a:rPr>
              <a:t>’</a:t>
            </a:r>
            <a:r>
              <a:rPr lang="fr-FR" sz="2400" i="0" u="none" strike="noStrike" baseline="0" dirty="0">
                <a:solidFill>
                  <a:srgbClr val="FFC000"/>
                </a:solidFill>
                <a:latin typeface="T3Font_0"/>
              </a:rPr>
              <a:t>entretiens</a:t>
            </a:r>
            <a:r>
              <a:rPr lang="fr-FR" sz="2400" i="0" u="none" strike="noStrike" baseline="0" dirty="0">
                <a:solidFill>
                  <a:srgbClr val="FFC000"/>
                </a:solidFill>
                <a:latin typeface="T3Font_1"/>
              </a:rPr>
              <a:t>, </a:t>
            </a:r>
            <a:r>
              <a:rPr lang="fr-FR" sz="2400" i="0" u="none" strike="noStrike" baseline="0" dirty="0">
                <a:solidFill>
                  <a:srgbClr val="FFC000"/>
                </a:solidFill>
                <a:latin typeface="T3Font_0"/>
              </a:rPr>
              <a:t>aides et accompagnements</a:t>
            </a:r>
            <a:r>
              <a:rPr lang="fr-FR" sz="2400" i="0" u="none" strike="noStrike" baseline="0" dirty="0">
                <a:solidFill>
                  <a:srgbClr val="FFC000"/>
                </a:solidFill>
                <a:latin typeface="T3Font_1"/>
              </a:rPr>
              <a:t>.</a:t>
            </a:r>
          </a:p>
          <a:p>
            <a:pPr marL="0" indent="0" algn="ctr">
              <a:buNone/>
            </a:pPr>
            <a:r>
              <a:rPr lang="fr-FR" sz="2400" dirty="0">
                <a:solidFill>
                  <a:srgbClr val="FFC000"/>
                </a:solidFill>
                <a:latin typeface="T3Font_1"/>
              </a:rPr>
              <a:t>Dans cette partie, vous trouverez des focus sur l’hôpital public, les pompiers, les enseignants.</a:t>
            </a:r>
            <a:endParaRPr lang="fr-FR" sz="2400" dirty="0">
              <a:solidFill>
                <a:srgbClr val="FFC000"/>
              </a:solidFill>
            </a:endParaRPr>
          </a:p>
        </p:txBody>
      </p:sp>
    </p:spTree>
    <p:extLst>
      <p:ext uri="{BB962C8B-B14F-4D97-AF65-F5344CB8AC3E}">
        <p14:creationId xmlns:p14="http://schemas.microsoft.com/office/powerpoint/2010/main" val="86046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5D9BA2-E548-4FBD-8694-06D95C37A943}"/>
              </a:ext>
            </a:extLst>
          </p:cNvPr>
          <p:cNvSpPr>
            <a:spLocks noGrp="1"/>
          </p:cNvSpPr>
          <p:nvPr>
            <p:ph type="title"/>
          </p:nvPr>
        </p:nvSpPr>
        <p:spPr/>
        <p:txBody>
          <a:bodyPr/>
          <a:lstStyle/>
          <a:p>
            <a:pPr algn="l"/>
            <a:r>
              <a:rPr lang="fr-FR" b="1" dirty="0">
                <a:solidFill>
                  <a:srgbClr val="FFC000"/>
                </a:solidFill>
              </a:rPr>
              <a:t>2/ </a:t>
            </a:r>
            <a:r>
              <a:rPr lang="fr-FR" sz="2800" b="1" i="0" u="none" strike="noStrike" baseline="0" dirty="0">
                <a:solidFill>
                  <a:srgbClr val="FFC000"/>
                </a:solidFill>
                <a:latin typeface="Limelight-Regular"/>
              </a:rPr>
              <a:t>QUELLE POLITIQUE SALARIALE DANS LA FONCTION PUBLIQUE ?</a:t>
            </a:r>
            <a:endParaRPr lang="fr-FR" sz="2800" b="1" dirty="0">
              <a:solidFill>
                <a:srgbClr val="FFC000"/>
              </a:solidFill>
            </a:endParaRPr>
          </a:p>
        </p:txBody>
      </p:sp>
      <p:sp>
        <p:nvSpPr>
          <p:cNvPr id="3" name="Espace réservé du contenu 2">
            <a:extLst>
              <a:ext uri="{FF2B5EF4-FFF2-40B4-BE49-F238E27FC236}">
                <a16:creationId xmlns:a16="http://schemas.microsoft.com/office/drawing/2014/main" id="{D226F941-520E-4B89-8D2A-100F18CB6BF0}"/>
              </a:ext>
            </a:extLst>
          </p:cNvPr>
          <p:cNvSpPr>
            <a:spLocks noGrp="1"/>
          </p:cNvSpPr>
          <p:nvPr>
            <p:ph idx="1"/>
          </p:nvPr>
        </p:nvSpPr>
        <p:spPr>
          <a:xfrm>
            <a:off x="838200" y="1690688"/>
            <a:ext cx="10515600" cy="4976441"/>
          </a:xfrm>
        </p:spPr>
        <p:txBody>
          <a:bodyPr>
            <a:normAutofit fontScale="47500" lnSpcReduction="20000"/>
          </a:bodyPr>
          <a:lstStyle/>
          <a:p>
            <a:pPr marL="0" indent="0" algn="l">
              <a:buNone/>
            </a:pPr>
            <a:r>
              <a:rPr lang="fr-FR" sz="4800" b="0" i="0" u="none" strike="noStrike" baseline="0" dirty="0">
                <a:solidFill>
                  <a:srgbClr val="FFC000"/>
                </a:solidFill>
                <a:latin typeface="T3Font_2"/>
              </a:rPr>
              <a:t>Dans le cadre de nos revendications salariales</a:t>
            </a:r>
            <a:r>
              <a:rPr lang="fr-FR" sz="4800" b="0" i="0" u="none" strike="noStrike" baseline="0" dirty="0">
                <a:solidFill>
                  <a:srgbClr val="FFC000"/>
                </a:solidFill>
                <a:latin typeface="T3Font_3"/>
              </a:rPr>
              <a:t>, </a:t>
            </a:r>
            <a:r>
              <a:rPr lang="fr-FR" sz="4800" b="0" i="0" u="none" strike="noStrike" baseline="0" dirty="0">
                <a:solidFill>
                  <a:srgbClr val="FFC000"/>
                </a:solidFill>
                <a:latin typeface="T3Font_2"/>
              </a:rPr>
              <a:t>nos organisations demandent au vu de 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urgence sociale pour toutes et tous les agents titulaires et contractuels de la Fonction Publique </a:t>
            </a:r>
            <a:r>
              <a:rPr lang="fr-FR" sz="4800" b="0" i="0" u="none" strike="noStrike" baseline="0" dirty="0">
                <a:solidFill>
                  <a:srgbClr val="FFC000"/>
                </a:solidFill>
                <a:latin typeface="T3Font_3"/>
              </a:rPr>
              <a:t>:</a:t>
            </a:r>
          </a:p>
          <a:p>
            <a:pPr algn="l"/>
            <a:r>
              <a:rPr lang="fr-FR" sz="4800" b="0" i="0" u="none" strike="noStrike" baseline="0" dirty="0">
                <a:solidFill>
                  <a:srgbClr val="FFC000"/>
                </a:solidFill>
                <a:latin typeface="T3Font_2"/>
              </a:rPr>
              <a:t>La revalorisation immédiate de la valeur du point d</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indice</a:t>
            </a:r>
          </a:p>
          <a:p>
            <a:pPr algn="l"/>
            <a:r>
              <a:rPr lang="fr-FR" sz="4800" b="0" i="0" u="none" strike="noStrike" baseline="0" dirty="0">
                <a:solidFill>
                  <a:srgbClr val="FFC000"/>
                </a:solidFill>
                <a:latin typeface="T3Font_2"/>
              </a:rPr>
              <a:t>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attribution de points d</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indice supplémentaires</a:t>
            </a:r>
          </a:p>
          <a:p>
            <a:pPr algn="l"/>
            <a:r>
              <a:rPr lang="fr-FR" sz="4800" b="0" i="0" u="none" strike="noStrike" baseline="0" dirty="0">
                <a:solidFill>
                  <a:srgbClr val="FFC000"/>
                </a:solidFill>
                <a:latin typeface="T3Font_2"/>
              </a:rPr>
              <a:t>Un plan de rattrapage des pertes de pouvoir d</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achat intervenues ces dernières années</a:t>
            </a:r>
          </a:p>
          <a:p>
            <a:pPr algn="l"/>
            <a:r>
              <a:rPr lang="fr-FR" sz="4800" b="0" i="0" u="none" strike="noStrike" baseline="0" dirty="0">
                <a:solidFill>
                  <a:srgbClr val="FFC000"/>
                </a:solidFill>
                <a:latin typeface="T3Font_2"/>
              </a:rPr>
              <a:t>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amélioration des carrières</a:t>
            </a:r>
            <a:r>
              <a:rPr lang="fr-FR" sz="4800" b="0" i="0" u="none" strike="noStrike" baseline="0" dirty="0">
                <a:solidFill>
                  <a:srgbClr val="FFC000"/>
                </a:solidFill>
                <a:latin typeface="T3Font_3"/>
              </a:rPr>
              <a:t>, </a:t>
            </a:r>
            <a:r>
              <a:rPr lang="fr-FR" sz="4800" b="0" i="0" u="none" strike="noStrike" baseline="0" dirty="0">
                <a:solidFill>
                  <a:srgbClr val="FFC000"/>
                </a:solidFill>
                <a:latin typeface="T3Font_2"/>
              </a:rPr>
              <a:t>notamment féminisées et de la grille indiciaire</a:t>
            </a:r>
            <a:r>
              <a:rPr lang="fr-FR" sz="4800" b="0" i="0" u="none" strike="noStrike" baseline="0" dirty="0">
                <a:solidFill>
                  <a:srgbClr val="FFC000"/>
                </a:solidFill>
                <a:latin typeface="T3Font_3"/>
              </a:rPr>
              <a:t>, </a:t>
            </a:r>
            <a:r>
              <a:rPr lang="fr-FR" sz="4800" b="0" i="0" u="none" strike="noStrike" baseline="0" dirty="0">
                <a:solidFill>
                  <a:srgbClr val="FFC000"/>
                </a:solidFill>
                <a:latin typeface="T3Font_2"/>
              </a:rPr>
              <a:t>cette priorité allant à 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encontre de 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individualisation et de la rémunération au mérite et d</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appliquer le principe </a:t>
            </a:r>
            <a:r>
              <a:rPr lang="fr-FR" sz="4800" b="0" i="0" u="none" strike="noStrike" baseline="0" dirty="0">
                <a:solidFill>
                  <a:srgbClr val="FFC000"/>
                </a:solidFill>
                <a:latin typeface="T3Font_3"/>
              </a:rPr>
              <a:t>: « </a:t>
            </a:r>
            <a:r>
              <a:rPr lang="fr-FR" sz="4800" b="0" i="0" u="none" strike="noStrike" baseline="0" dirty="0">
                <a:solidFill>
                  <a:srgbClr val="FFC000"/>
                </a:solidFill>
                <a:latin typeface="T3Font_2"/>
              </a:rPr>
              <a:t>un salaire égal pour un travail de valeur égale </a:t>
            </a:r>
            <a:r>
              <a:rPr lang="fr-FR" sz="4800" b="0" i="0" u="none" strike="noStrike" baseline="0" dirty="0">
                <a:solidFill>
                  <a:srgbClr val="FFC000"/>
                </a:solidFill>
                <a:latin typeface="T3Font_3"/>
              </a:rPr>
              <a:t>»</a:t>
            </a:r>
          </a:p>
          <a:p>
            <a:pPr algn="l"/>
            <a:r>
              <a:rPr lang="fr-FR" sz="4800" b="0" i="0" u="none" strike="noStrike" baseline="0" dirty="0">
                <a:solidFill>
                  <a:srgbClr val="FFC000"/>
                </a:solidFill>
                <a:latin typeface="T3Font_2"/>
              </a:rPr>
              <a:t>Harmoniser encore davantage les grilles de rémunérations et mieux reconnaître les qualifications</a:t>
            </a:r>
          </a:p>
          <a:p>
            <a:pPr algn="l"/>
            <a:r>
              <a:rPr lang="fr-FR" sz="4800" b="0" i="0" u="none" strike="noStrike" baseline="0" dirty="0">
                <a:solidFill>
                  <a:srgbClr val="FFC000"/>
                </a:solidFill>
                <a:latin typeface="T3Font_2"/>
              </a:rPr>
              <a:t>Des dispositions exigeantes pour faire respecter 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égalité professionnelle</a:t>
            </a:r>
          </a:p>
          <a:p>
            <a:pPr algn="l"/>
            <a:r>
              <a:rPr lang="fr-FR" sz="4800" b="0" i="0" u="none" strike="noStrike" baseline="0" dirty="0">
                <a:solidFill>
                  <a:srgbClr val="FFC000"/>
                </a:solidFill>
                <a:latin typeface="T3Font_2"/>
              </a:rPr>
              <a:t>Des mesures en faveur des bas salaires</a:t>
            </a:r>
          </a:p>
          <a:p>
            <a:pPr algn="l"/>
            <a:r>
              <a:rPr lang="fr-FR" sz="4800" b="0" i="0" u="none" strike="noStrike" baseline="0" dirty="0">
                <a:solidFill>
                  <a:srgbClr val="FFC000"/>
                </a:solidFill>
                <a:latin typeface="T3Font_2"/>
              </a:rPr>
              <a:t>L</a:t>
            </a:r>
            <a:r>
              <a:rPr lang="fr-FR" sz="4800" b="0" i="0" u="none" strike="noStrike" baseline="0" dirty="0">
                <a:solidFill>
                  <a:srgbClr val="FFC000"/>
                </a:solidFill>
                <a:latin typeface="T3Font_3"/>
              </a:rPr>
              <a:t>’</a:t>
            </a:r>
            <a:r>
              <a:rPr lang="fr-FR" sz="4800" b="0" i="0" u="none" strike="noStrike" baseline="0" dirty="0">
                <a:solidFill>
                  <a:srgbClr val="FFC000"/>
                </a:solidFill>
                <a:latin typeface="T3Font_2"/>
              </a:rPr>
              <a:t>abrogation du jour de carence</a:t>
            </a:r>
          </a:p>
        </p:txBody>
      </p:sp>
    </p:spTree>
    <p:extLst>
      <p:ext uri="{BB962C8B-B14F-4D97-AF65-F5344CB8AC3E}">
        <p14:creationId xmlns:p14="http://schemas.microsoft.com/office/powerpoint/2010/main" val="149003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A5610-ADE6-4F81-9481-E80344EBE843}"/>
              </a:ext>
            </a:extLst>
          </p:cNvPr>
          <p:cNvSpPr>
            <a:spLocks noGrp="1"/>
          </p:cNvSpPr>
          <p:nvPr>
            <p:ph type="title"/>
          </p:nvPr>
        </p:nvSpPr>
        <p:spPr>
          <a:xfrm>
            <a:off x="838200" y="365125"/>
            <a:ext cx="10515600" cy="813435"/>
          </a:xfrm>
        </p:spPr>
        <p:txBody>
          <a:bodyPr>
            <a:normAutofit/>
          </a:bodyPr>
          <a:lstStyle/>
          <a:p>
            <a:pPr algn="ctr"/>
            <a:r>
              <a:rPr lang="fr-FR" sz="2800" b="1" dirty="0">
                <a:solidFill>
                  <a:srgbClr val="FFC000"/>
                </a:solidFill>
              </a:rPr>
              <a:t>2/ </a:t>
            </a:r>
            <a:r>
              <a:rPr lang="fr-FR" sz="2800" b="1" i="0" u="none" strike="noStrike" baseline="0" dirty="0">
                <a:solidFill>
                  <a:srgbClr val="FFC000"/>
                </a:solidFill>
                <a:latin typeface="Limelight-Regular"/>
              </a:rPr>
              <a:t>QUELLE POLITIQUE SALARIALE DANS LA FONCTION PUBLIQUE ?</a:t>
            </a:r>
            <a:endParaRPr lang="fr-FR" sz="2800" b="1" dirty="0"/>
          </a:p>
        </p:txBody>
      </p:sp>
      <p:sp>
        <p:nvSpPr>
          <p:cNvPr id="3" name="Espace réservé du contenu 2">
            <a:extLst>
              <a:ext uri="{FF2B5EF4-FFF2-40B4-BE49-F238E27FC236}">
                <a16:creationId xmlns:a16="http://schemas.microsoft.com/office/drawing/2014/main" id="{8CD24FD1-4E5A-41E4-872A-BA7D1A127129}"/>
              </a:ext>
            </a:extLst>
          </p:cNvPr>
          <p:cNvSpPr>
            <a:spLocks noGrp="1"/>
          </p:cNvSpPr>
          <p:nvPr>
            <p:ph idx="1"/>
          </p:nvPr>
        </p:nvSpPr>
        <p:spPr>
          <a:xfrm>
            <a:off x="406400" y="1178560"/>
            <a:ext cx="11379200" cy="5191760"/>
          </a:xfrm>
        </p:spPr>
        <p:txBody>
          <a:bodyPr>
            <a:normAutofit fontScale="70000" lnSpcReduction="20000"/>
          </a:bodyPr>
          <a:lstStyle/>
          <a:p>
            <a:pPr algn="l"/>
            <a:r>
              <a:rPr lang="fr-FR" sz="2800" b="0" i="0" u="none" strike="noStrike" baseline="0" dirty="0">
                <a:solidFill>
                  <a:srgbClr val="FFC000"/>
                </a:solidFill>
                <a:latin typeface="T3Font_2"/>
              </a:rPr>
              <a:t>Une véritable et pérenne compensation de la hausse de la CSG</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hausse dont nous n</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étions en rien demandeurs</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malgré la dernière modification positive à ce propos</a:t>
            </a:r>
          </a:p>
          <a:p>
            <a:pPr algn="l"/>
            <a:r>
              <a:rPr lang="fr-FR" sz="2800" b="0" i="0" u="none" strike="noStrike" baseline="0" dirty="0">
                <a:solidFill>
                  <a:srgbClr val="FFC000"/>
                </a:solidFill>
                <a:latin typeface="T3Font_2"/>
              </a:rPr>
              <a:t>La poursuite de la politique de transfert prime</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points pour en finir avec les indemnités constituant des compléments de salaire</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comme le RIFSEEP</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instaurant l</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inégalit</a:t>
            </a:r>
            <a:r>
              <a:rPr lang="fr-FR" sz="2800" b="0" i="0" u="none" strike="noStrike" baseline="0" dirty="0">
                <a:solidFill>
                  <a:srgbClr val="FFC000"/>
                </a:solidFill>
                <a:latin typeface="NotoSans-Regular"/>
              </a:rPr>
              <a:t>é́ </a:t>
            </a:r>
            <a:r>
              <a:rPr lang="fr-FR" sz="2800" b="0" i="0" u="none" strike="noStrike" baseline="0" dirty="0">
                <a:solidFill>
                  <a:srgbClr val="FFC000"/>
                </a:solidFill>
                <a:latin typeface="T3Font_2"/>
              </a:rPr>
              <a:t>de traitement entre les agents</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afin que cela soit pris compte dans le calcul du niveau des retraites L</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arrêt des suppressions d</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emplois et</a:t>
            </a:r>
          </a:p>
          <a:p>
            <a:pPr algn="l"/>
            <a:r>
              <a:rPr lang="fr-FR" sz="2800" b="0" i="0" u="none" strike="noStrike" baseline="0" dirty="0">
                <a:solidFill>
                  <a:srgbClr val="FFC000"/>
                </a:solidFill>
                <a:latin typeface="T3Font_2"/>
              </a:rPr>
              <a:t>les créations statutaires dans les nombreux services qui en ont besoin et non un plan destiné à accompagner de nouvelles et massives suppressions</a:t>
            </a:r>
          </a:p>
          <a:p>
            <a:pPr algn="l"/>
            <a:r>
              <a:rPr lang="fr-FR" sz="2800" b="0" i="0" u="none" strike="noStrike" baseline="0" dirty="0">
                <a:solidFill>
                  <a:srgbClr val="FFC000"/>
                </a:solidFill>
                <a:latin typeface="T3Font_2"/>
              </a:rPr>
              <a:t>Un nouveau plan de titularisation de toutes et tous les agents contractuels</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de nouvelles mesures pour combattre la précarité et non pour favoriser son extension comme le préconise le gouvernement</a:t>
            </a:r>
          </a:p>
          <a:p>
            <a:pPr algn="l"/>
            <a:r>
              <a:rPr lang="fr-FR" sz="2800" b="0" i="0" u="none" strike="noStrike" baseline="0" dirty="0">
                <a:solidFill>
                  <a:srgbClr val="FFC000"/>
                </a:solidFill>
                <a:latin typeface="T3Font_2"/>
              </a:rPr>
              <a:t>La défense et la pérennisation du système de retraite par répartition et des régimes particuliers</a:t>
            </a:r>
          </a:p>
          <a:p>
            <a:pPr algn="l"/>
            <a:r>
              <a:rPr lang="fr-FR" sz="2800" b="0" i="0" u="none" strike="noStrike" baseline="0" dirty="0">
                <a:solidFill>
                  <a:srgbClr val="FFC000"/>
                </a:solidFill>
                <a:latin typeface="T3Font_2"/>
              </a:rPr>
              <a:t>Le développement de l</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emploi public statutaire par des créations nettes</a:t>
            </a:r>
            <a:r>
              <a:rPr lang="fr-FR" sz="2800" b="0" i="0" u="none" strike="noStrike" baseline="0" dirty="0">
                <a:solidFill>
                  <a:srgbClr val="FFC000"/>
                </a:solidFill>
                <a:latin typeface="T3Font_3"/>
              </a:rPr>
              <a:t>, </a:t>
            </a:r>
            <a:r>
              <a:rPr lang="fr-FR" sz="2800" b="0" i="0" u="none" strike="noStrike" baseline="0" dirty="0">
                <a:solidFill>
                  <a:srgbClr val="FFC000"/>
                </a:solidFill>
                <a:latin typeface="T3Font_2"/>
              </a:rPr>
              <a:t>dans les très nombreux secteurs qui en ont besoin</a:t>
            </a:r>
          </a:p>
          <a:p>
            <a:pPr algn="l"/>
            <a:r>
              <a:rPr lang="fr-FR" sz="2800" b="0" i="0" u="none" strike="noStrike" baseline="0" dirty="0">
                <a:solidFill>
                  <a:srgbClr val="FFC000"/>
                </a:solidFill>
                <a:latin typeface="T3Font_2"/>
              </a:rPr>
              <a:t>Des moyens financiers à la hauteur des besoins de service public</a:t>
            </a:r>
          </a:p>
          <a:p>
            <a:pPr algn="l"/>
            <a:r>
              <a:rPr lang="fr-FR" sz="2800" b="0" i="0" u="none" strike="noStrike" baseline="0" dirty="0">
                <a:solidFill>
                  <a:srgbClr val="FFC000"/>
                </a:solidFill>
                <a:latin typeface="T3Font_2"/>
              </a:rPr>
              <a:t>La défense d</a:t>
            </a:r>
            <a:r>
              <a:rPr lang="fr-FR" sz="2800" b="0" i="0" u="none" strike="noStrike" baseline="0" dirty="0">
                <a:solidFill>
                  <a:srgbClr val="FFC000"/>
                </a:solidFill>
                <a:latin typeface="T3Font_3"/>
              </a:rPr>
              <a:t>’</a:t>
            </a:r>
            <a:r>
              <a:rPr lang="fr-FR" sz="2800" b="0" i="0" u="none" strike="noStrike" baseline="0" dirty="0">
                <a:solidFill>
                  <a:srgbClr val="FFC000"/>
                </a:solidFill>
                <a:latin typeface="T3Font_2"/>
              </a:rPr>
              <a:t>un service public de proximité garant de la cohésion sociale.</a:t>
            </a:r>
          </a:p>
          <a:p>
            <a:pPr marL="0" indent="0" algn="ctr">
              <a:buNone/>
            </a:pPr>
            <a:endParaRPr lang="fr-FR" sz="3600" dirty="0">
              <a:solidFill>
                <a:srgbClr val="FFC000"/>
              </a:solidFill>
              <a:latin typeface="T3Font_2"/>
            </a:endParaRPr>
          </a:p>
          <a:p>
            <a:pPr marL="0" indent="0" algn="ctr">
              <a:buNone/>
            </a:pPr>
            <a:r>
              <a:rPr lang="fr-FR" sz="3600" b="1" dirty="0">
                <a:solidFill>
                  <a:srgbClr val="FFC000"/>
                </a:solidFill>
                <a:latin typeface="T3Font_2"/>
              </a:rPr>
              <a:t>Vous trouverez des graphiques et des travaux illustrant la baisse de pouvoir d’achat depuis l’an 2000.</a:t>
            </a:r>
            <a:endParaRPr lang="fr-FR" sz="3600" b="1" dirty="0">
              <a:solidFill>
                <a:srgbClr val="FFC000"/>
              </a:solidFill>
            </a:endParaRPr>
          </a:p>
          <a:p>
            <a:endParaRPr lang="fr-FR" dirty="0"/>
          </a:p>
        </p:txBody>
      </p:sp>
    </p:spTree>
    <p:extLst>
      <p:ext uri="{BB962C8B-B14F-4D97-AF65-F5344CB8AC3E}">
        <p14:creationId xmlns:p14="http://schemas.microsoft.com/office/powerpoint/2010/main" val="24310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FC9FC7-FE2E-4F0D-9A0C-BAE4E6D34B71}"/>
              </a:ext>
            </a:extLst>
          </p:cNvPr>
          <p:cNvSpPr>
            <a:spLocks noGrp="1"/>
          </p:cNvSpPr>
          <p:nvPr>
            <p:ph type="title"/>
          </p:nvPr>
        </p:nvSpPr>
        <p:spPr>
          <a:xfrm>
            <a:off x="284480" y="365125"/>
            <a:ext cx="11592560" cy="935355"/>
          </a:xfrm>
        </p:spPr>
        <p:txBody>
          <a:bodyPr>
            <a:normAutofit fontScale="90000"/>
          </a:bodyPr>
          <a:lstStyle/>
          <a:p>
            <a:pPr algn="ctr"/>
            <a:r>
              <a:rPr lang="fr-FR" b="1" dirty="0">
                <a:solidFill>
                  <a:srgbClr val="FFC000"/>
                </a:solidFill>
              </a:rPr>
              <a:t>3/ </a:t>
            </a:r>
            <a:r>
              <a:rPr lang="fr-FR" sz="3200" b="1" i="0" u="none" strike="noStrike" baseline="0" dirty="0">
                <a:solidFill>
                  <a:srgbClr val="FFC000"/>
                </a:solidFill>
                <a:latin typeface="Limelight-Regular"/>
              </a:rPr>
              <a:t>LES RETRAITES DANS LA FONCTION PUBLIQUE, ÉLÉMENT DU STATUT</a:t>
            </a:r>
            <a:br>
              <a:rPr lang="fr-FR" sz="1800" b="0" i="0" u="none" strike="noStrike" baseline="0" dirty="0">
                <a:latin typeface="Limelight-Regular"/>
              </a:rPr>
            </a:br>
            <a:endParaRPr lang="fr-FR" dirty="0"/>
          </a:p>
        </p:txBody>
      </p:sp>
      <p:sp>
        <p:nvSpPr>
          <p:cNvPr id="3" name="Espace réservé du contenu 2">
            <a:extLst>
              <a:ext uri="{FF2B5EF4-FFF2-40B4-BE49-F238E27FC236}">
                <a16:creationId xmlns:a16="http://schemas.microsoft.com/office/drawing/2014/main" id="{532924AD-2805-45B4-882B-E54F15721D1A}"/>
              </a:ext>
            </a:extLst>
          </p:cNvPr>
          <p:cNvSpPr>
            <a:spLocks noGrp="1"/>
          </p:cNvSpPr>
          <p:nvPr>
            <p:ph idx="1"/>
          </p:nvPr>
        </p:nvSpPr>
        <p:spPr>
          <a:xfrm>
            <a:off x="838200" y="1026160"/>
            <a:ext cx="10515600" cy="5150803"/>
          </a:xfrm>
        </p:spPr>
        <p:txBody>
          <a:bodyPr>
            <a:noAutofit/>
          </a:bodyPr>
          <a:lstStyle/>
          <a:p>
            <a:r>
              <a:rPr lang="fr-FR" sz="2000" b="0" i="0" u="none" strike="noStrike" baseline="0" dirty="0">
                <a:solidFill>
                  <a:srgbClr val="FFC000"/>
                </a:solidFill>
                <a:latin typeface="Limelight-Regular"/>
              </a:rPr>
              <a:t>Nous revendiquons :</a:t>
            </a:r>
          </a:p>
          <a:p>
            <a:pPr algn="l"/>
            <a:r>
              <a:rPr lang="fr-FR" sz="2000" b="0" i="0" u="none" strike="noStrike" baseline="0" dirty="0">
                <a:solidFill>
                  <a:srgbClr val="FFC000"/>
                </a:solidFill>
                <a:latin typeface="T3Font_2"/>
              </a:rPr>
              <a:t>Une amélioration et une consolidation de nos retraites</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avec le maintien et l</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amélioration des régimes existants et un taux de remplacement garanti de 75</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par rapport au revenu antérieur pour toutes et tous dans le public comme dans le privé</a:t>
            </a:r>
          </a:p>
          <a:p>
            <a:pPr algn="l"/>
            <a:r>
              <a:rPr lang="fr-FR" sz="2000" b="0" i="0" u="none" strike="noStrike" baseline="0" dirty="0">
                <a:solidFill>
                  <a:srgbClr val="FFC000"/>
                </a:solidFill>
                <a:latin typeface="T3Font_2"/>
              </a:rPr>
              <a:t>Pas de retraite en dessous du SMIC</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dans le public comme dans le privé</a:t>
            </a:r>
          </a:p>
          <a:p>
            <a:pPr algn="l"/>
            <a:r>
              <a:rPr lang="fr-FR" sz="2000" b="0" i="0" u="none" strike="noStrike" baseline="0" dirty="0">
                <a:solidFill>
                  <a:srgbClr val="FFC000"/>
                </a:solidFill>
                <a:latin typeface="T3Font_2"/>
              </a:rPr>
              <a:t>La retraite à 60 ans pour </a:t>
            </a:r>
            <a:r>
              <a:rPr lang="fr-FR" sz="2000" b="0" i="0" u="none" strike="noStrike" baseline="0" dirty="0" err="1">
                <a:solidFill>
                  <a:srgbClr val="FFC000"/>
                </a:solidFill>
                <a:latin typeface="T3Font_2"/>
              </a:rPr>
              <a:t>tout</a:t>
            </a:r>
            <a:r>
              <a:rPr lang="fr-FR" sz="2000" b="0" i="0" u="none" strike="noStrike" baseline="0" dirty="0" err="1">
                <a:solidFill>
                  <a:srgbClr val="FFC000"/>
                </a:solidFill>
                <a:latin typeface="T3Font_3"/>
              </a:rPr>
              <a:t>-</a:t>
            </a:r>
            <a:r>
              <a:rPr lang="fr-FR" sz="2000" b="0" i="0" u="none" strike="noStrike" baseline="0" dirty="0" err="1">
                <a:solidFill>
                  <a:srgbClr val="FFC000"/>
                </a:solidFill>
                <a:latin typeface="T3Font_2"/>
              </a:rPr>
              <a:t>es</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et un départ anticipé de 5 ans par rapport à cet âge par une réelle prise en compte de toutes les formes de pénibilité des métiers exposés</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ce qui implique le maintien de la catégorie active</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contrairement à ce que prévoit le projet gouvernemental de retraite à points</a:t>
            </a:r>
            <a:r>
              <a:rPr lang="fr-FR" sz="2000" b="0" i="0" u="none" strike="noStrike" baseline="0" dirty="0">
                <a:solidFill>
                  <a:srgbClr val="FFC000"/>
                </a:solidFill>
                <a:latin typeface="T3Font_3"/>
              </a:rPr>
              <a:t>, </a:t>
            </a:r>
            <a:r>
              <a:rPr lang="fr-FR" sz="2000" b="0" i="0" u="none" strike="noStrike" baseline="0" dirty="0">
                <a:solidFill>
                  <a:srgbClr val="FFC000"/>
                </a:solidFill>
                <a:latin typeface="T3Font_2"/>
              </a:rPr>
              <a:t>et la mise en place de bonifications permettant un départ anticipé en bénéficiant d</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un taux plein</a:t>
            </a:r>
            <a:r>
              <a:rPr lang="fr-FR" sz="2000" b="0" i="0" u="none" strike="noStrike" baseline="0" dirty="0">
                <a:solidFill>
                  <a:srgbClr val="FFC000"/>
                </a:solidFill>
                <a:latin typeface="T3Font_3"/>
              </a:rPr>
              <a:t>. </a:t>
            </a:r>
          </a:p>
          <a:p>
            <a:pPr algn="l"/>
            <a:r>
              <a:rPr lang="fr-FR" sz="2000" b="0" i="0" u="none" strike="noStrike" baseline="0" dirty="0">
                <a:solidFill>
                  <a:srgbClr val="FFC000"/>
                </a:solidFill>
                <a:latin typeface="T3Font_2"/>
              </a:rPr>
              <a:t>Des mesures visant à garantir l</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égalité des femmes et des hommes en matière de retraite</a:t>
            </a:r>
            <a:r>
              <a:rPr lang="fr-FR" sz="2000" b="0" i="0" u="none" strike="noStrike" baseline="0" dirty="0">
                <a:solidFill>
                  <a:srgbClr val="FFC000"/>
                </a:solidFill>
                <a:latin typeface="T3Font_3"/>
              </a:rPr>
              <a:t>. </a:t>
            </a:r>
          </a:p>
          <a:p>
            <a:pPr algn="l"/>
            <a:r>
              <a:rPr lang="fr-FR" sz="2000" b="0" i="0" u="none" strike="noStrike" baseline="0" dirty="0">
                <a:solidFill>
                  <a:srgbClr val="FFC000"/>
                </a:solidFill>
                <a:latin typeface="T3Font_2"/>
              </a:rPr>
              <a:t>Une amélioration du régime complémentaire de l</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IRCANTEC pour assurer des pensions augmentées pour les non titulaires</a:t>
            </a:r>
            <a:r>
              <a:rPr lang="fr-FR" sz="2000" b="0" i="0" u="none" strike="noStrike" baseline="0" dirty="0">
                <a:solidFill>
                  <a:srgbClr val="FFC000"/>
                </a:solidFill>
                <a:latin typeface="T3Font_3"/>
              </a:rPr>
              <a:t>.</a:t>
            </a:r>
          </a:p>
          <a:p>
            <a:pPr algn="l"/>
            <a:r>
              <a:rPr lang="fr-FR" sz="2000" b="0" i="0" u="none" strike="noStrike" baseline="0" dirty="0">
                <a:solidFill>
                  <a:srgbClr val="FFC000"/>
                </a:solidFill>
                <a:latin typeface="T3Font_2"/>
              </a:rPr>
              <a:t>La prise en compte des années d</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études effectuées dans le calcul des retraites et des pensions</a:t>
            </a:r>
            <a:r>
              <a:rPr lang="fr-FR" sz="2000" b="0" i="0" u="none" strike="noStrike" baseline="0" dirty="0">
                <a:solidFill>
                  <a:srgbClr val="FFC000"/>
                </a:solidFill>
                <a:latin typeface="T3Font_3"/>
              </a:rPr>
              <a:t>.</a:t>
            </a:r>
          </a:p>
          <a:p>
            <a:pPr algn="l"/>
            <a:r>
              <a:rPr lang="fr-FR" sz="2000" b="0" i="0" u="none" strike="noStrike" baseline="0" dirty="0">
                <a:solidFill>
                  <a:srgbClr val="FFC000"/>
                </a:solidFill>
                <a:latin typeface="T3Font_2"/>
              </a:rPr>
              <a:t>L</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indexation de l</a:t>
            </a:r>
            <a:r>
              <a:rPr lang="fr-FR" sz="2000" b="0" i="0" u="none" strike="noStrike" baseline="0" dirty="0">
                <a:solidFill>
                  <a:srgbClr val="FFC000"/>
                </a:solidFill>
                <a:latin typeface="T3Font_3"/>
              </a:rPr>
              <a:t>’</a:t>
            </a:r>
            <a:r>
              <a:rPr lang="fr-FR" sz="2000" b="0" i="0" u="none" strike="noStrike" baseline="0" dirty="0">
                <a:solidFill>
                  <a:srgbClr val="FFC000"/>
                </a:solidFill>
                <a:latin typeface="T3Font_2"/>
              </a:rPr>
              <a:t>évolution des retraites et des pensions sur celle des salaires moyens</a:t>
            </a:r>
            <a:r>
              <a:rPr lang="fr-FR" sz="2000" b="0" i="0" u="none" strike="noStrike" baseline="0" dirty="0">
                <a:solidFill>
                  <a:srgbClr val="FFC000"/>
                </a:solidFill>
                <a:latin typeface="T3Font_3"/>
              </a:rPr>
              <a:t>.</a:t>
            </a:r>
            <a:endParaRPr lang="fr-FR" sz="2000" dirty="0">
              <a:solidFill>
                <a:srgbClr val="FFC000"/>
              </a:solidFill>
            </a:endParaRPr>
          </a:p>
        </p:txBody>
      </p:sp>
    </p:spTree>
    <p:extLst>
      <p:ext uri="{BB962C8B-B14F-4D97-AF65-F5344CB8AC3E}">
        <p14:creationId xmlns:p14="http://schemas.microsoft.com/office/powerpoint/2010/main" val="328451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61AAF6-48BD-4918-96CF-85C679C8D671}"/>
              </a:ext>
            </a:extLst>
          </p:cNvPr>
          <p:cNvSpPr>
            <a:spLocks noGrp="1"/>
          </p:cNvSpPr>
          <p:nvPr>
            <p:ph type="title"/>
          </p:nvPr>
        </p:nvSpPr>
        <p:spPr/>
        <p:txBody>
          <a:bodyPr>
            <a:normAutofit fontScale="90000"/>
          </a:bodyPr>
          <a:lstStyle/>
          <a:p>
            <a:pPr algn="ctr"/>
            <a:r>
              <a:rPr lang="fr-FR" b="1" dirty="0">
                <a:solidFill>
                  <a:srgbClr val="FFC000"/>
                </a:solidFill>
              </a:rPr>
              <a:t>4/ </a:t>
            </a:r>
            <a:r>
              <a:rPr lang="fr-FR" sz="3100" b="1" i="0" u="none" strike="noStrike" baseline="0" dirty="0">
                <a:solidFill>
                  <a:srgbClr val="FFC000"/>
                </a:solidFill>
                <a:latin typeface="Limelight-Regular"/>
              </a:rPr>
              <a:t>POUR LE RENFORCEMENT ET LA RÉNOVATION DU STATUT GÉNÉRAL ET, PAR VOIE DE CONSÉQUENCE, L’ABROGATION DE LA LOI DE «TRANSFORMATION DE LA FONCTION PUBLIQUE»</a:t>
            </a:r>
            <a:endParaRPr lang="fr-FR" sz="3100" b="1" dirty="0">
              <a:solidFill>
                <a:srgbClr val="FFC000"/>
              </a:solidFill>
            </a:endParaRPr>
          </a:p>
        </p:txBody>
      </p:sp>
      <p:sp>
        <p:nvSpPr>
          <p:cNvPr id="3" name="Espace réservé du contenu 2">
            <a:extLst>
              <a:ext uri="{FF2B5EF4-FFF2-40B4-BE49-F238E27FC236}">
                <a16:creationId xmlns:a16="http://schemas.microsoft.com/office/drawing/2014/main" id="{3F9BAD29-D6C2-4EB5-8F63-CC9EE2B711E8}"/>
              </a:ext>
            </a:extLst>
          </p:cNvPr>
          <p:cNvSpPr>
            <a:spLocks noGrp="1"/>
          </p:cNvSpPr>
          <p:nvPr>
            <p:ph idx="1"/>
          </p:nvPr>
        </p:nvSpPr>
        <p:spPr/>
        <p:txBody>
          <a:bodyPr>
            <a:normAutofit fontScale="92500" lnSpcReduction="10000"/>
          </a:bodyPr>
          <a:lstStyle/>
          <a:p>
            <a:pPr algn="l"/>
            <a:r>
              <a:rPr lang="fr-FR" sz="1800" b="0" i="0" u="none" strike="noStrike" baseline="0" dirty="0">
                <a:solidFill>
                  <a:srgbClr val="FFC000"/>
                </a:solidFill>
                <a:latin typeface="T3Font_2"/>
              </a:rPr>
              <a:t>En opposition à la conception d</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un fonctionnaire </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sujet </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silencieux</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qui sert</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travaille et se tait</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nos organisations syndicales réaffirment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idée et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exigence d</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un fonctionnaire </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citoyen </a:t>
            </a:r>
            <a:r>
              <a:rPr lang="fr-FR" sz="1800" b="0" i="0" u="none" strike="noStrike" baseline="0" dirty="0">
                <a:solidFill>
                  <a:srgbClr val="FFC000"/>
                </a:solidFill>
                <a:latin typeface="T3Font_3"/>
              </a:rPr>
              <a:t>».</a:t>
            </a:r>
          </a:p>
          <a:p>
            <a:pPr algn="l"/>
            <a:r>
              <a:rPr lang="fr-FR" sz="1800" b="0" i="0" u="none" strike="noStrike" baseline="0" dirty="0">
                <a:solidFill>
                  <a:srgbClr val="FFC000"/>
                </a:solidFill>
                <a:latin typeface="T3Font_2"/>
              </a:rPr>
              <a:t>Dès lors qu</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ils ont vocation à servir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intérêt général</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le progrès social et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émancipation humaine</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les obligations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les droits et les garanties des fonctionnaires ne sauraient relever du contrat mais de la loi</a:t>
            </a:r>
            <a:r>
              <a:rPr lang="fr-FR" sz="1800" b="0" i="0" u="none" strike="noStrike" baseline="0" dirty="0">
                <a:solidFill>
                  <a:srgbClr val="FFC000"/>
                </a:solidFill>
                <a:latin typeface="T3Font_3"/>
              </a:rPr>
              <a:t>.</a:t>
            </a:r>
          </a:p>
          <a:p>
            <a:pPr algn="l"/>
            <a:r>
              <a:rPr lang="fr-FR" sz="1800" b="0" i="0" u="none" strike="noStrike" baseline="0" dirty="0">
                <a:solidFill>
                  <a:srgbClr val="FFC000"/>
                </a:solidFill>
                <a:latin typeface="T3Font_2"/>
              </a:rPr>
              <a:t>Pour nos organisations syndicales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les principes constitutifs du statut général des fonctionnaires doivent être réaffirmés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consolidés et améliorés </a:t>
            </a:r>
            <a:r>
              <a:rPr lang="fr-FR" sz="1800" b="0" i="0" u="none" strike="noStrike" baseline="0" dirty="0">
                <a:solidFill>
                  <a:srgbClr val="FFC000"/>
                </a:solidFill>
                <a:latin typeface="T3Font_3"/>
              </a:rPr>
              <a:t>:</a:t>
            </a:r>
          </a:p>
          <a:p>
            <a:pPr algn="l"/>
            <a:r>
              <a:rPr lang="fr-FR" sz="1800" b="1" i="0" u="none" strike="noStrike" baseline="0" dirty="0">
                <a:solidFill>
                  <a:srgbClr val="FFC000"/>
                </a:solidFill>
                <a:latin typeface="Montserrat-Bold"/>
              </a:rPr>
              <a:t>Le principe d’indépendance, </a:t>
            </a:r>
            <a:r>
              <a:rPr lang="fr-FR" sz="1800" b="0" i="0" u="none" strike="noStrike" baseline="0" dirty="0">
                <a:solidFill>
                  <a:srgbClr val="FFC000"/>
                </a:solidFill>
                <a:latin typeface="T3Font_2"/>
              </a:rPr>
              <a:t>qui protège le fonctionnaire de pressions de toute nature </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avec la possibilité de refuser des ordres illégaux ou de nature à troubler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ordre public</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de dénoncer et de s</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opposer aux pressions politiques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économiques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religieuses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criminelles</a:t>
            </a:r>
            <a:r>
              <a:rPr lang="fr-FR" sz="1800" b="0" i="0" u="none" strike="noStrike" baseline="0" dirty="0">
                <a:solidFill>
                  <a:srgbClr val="FFC000"/>
                </a:solidFill>
                <a:latin typeface="T3Font_3"/>
              </a:rPr>
              <a:t>, </a:t>
            </a:r>
            <a:r>
              <a:rPr lang="fr-FR" sz="1800" b="0" i="0" u="none" strike="noStrike" baseline="0" dirty="0">
                <a:solidFill>
                  <a:srgbClr val="FFC000"/>
                </a:solidFill>
                <a:latin typeface="T3Font_2"/>
              </a:rPr>
              <a:t>etc</a:t>
            </a:r>
            <a:r>
              <a:rPr lang="fr-FR" sz="1800" b="0" i="0" u="none" strike="noStrike" baseline="0" dirty="0">
                <a:solidFill>
                  <a:srgbClr val="FFC000"/>
                </a:solidFill>
                <a:latin typeface="T3Font_3"/>
              </a:rPr>
              <a:t>.]. </a:t>
            </a:r>
            <a:r>
              <a:rPr lang="fr-FR" sz="1800" b="0" i="0" u="sng" strike="noStrike" baseline="0" dirty="0">
                <a:solidFill>
                  <a:srgbClr val="FFC000"/>
                </a:solidFill>
                <a:latin typeface="T3Font_2"/>
              </a:rPr>
              <a:t>Ce principe constitue ainsi une protection fondamentale des citoyen</a:t>
            </a:r>
            <a:r>
              <a:rPr lang="fr-FR" sz="1800" b="0" i="0" u="sng" strike="noStrike" baseline="0" dirty="0">
                <a:solidFill>
                  <a:srgbClr val="FFC000"/>
                </a:solidFill>
                <a:latin typeface="T3Font_3"/>
              </a:rPr>
              <a:t>-</a:t>
            </a:r>
            <a:r>
              <a:rPr lang="fr-FR" sz="1800" b="0" i="0" u="sng" strike="noStrike" baseline="0" dirty="0">
                <a:solidFill>
                  <a:srgbClr val="FFC000"/>
                </a:solidFill>
                <a:latin typeface="T3Font_2"/>
              </a:rPr>
              <a:t>n</a:t>
            </a:r>
            <a:r>
              <a:rPr lang="fr-FR" sz="1800" b="0" i="0" u="sng" strike="noStrike" baseline="0" dirty="0">
                <a:solidFill>
                  <a:srgbClr val="FFC000"/>
                </a:solidFill>
                <a:latin typeface="T3Font_3"/>
              </a:rPr>
              <a:t>-</a:t>
            </a:r>
            <a:r>
              <a:rPr lang="fr-FR" sz="1800" b="0" i="0" u="sng" strike="noStrike" baseline="0" dirty="0">
                <a:solidFill>
                  <a:srgbClr val="FFC000"/>
                </a:solidFill>
                <a:latin typeface="T3Font_2"/>
              </a:rPr>
              <a:t>e</a:t>
            </a:r>
            <a:r>
              <a:rPr lang="fr-FR" sz="1800" b="0" i="0" u="sng" strike="noStrike" baseline="0" dirty="0">
                <a:solidFill>
                  <a:srgbClr val="FFC000"/>
                </a:solidFill>
                <a:latin typeface="T3Font_3"/>
              </a:rPr>
              <a:t>-</a:t>
            </a:r>
            <a:r>
              <a:rPr lang="fr-FR" sz="1800" b="0" i="0" u="sng" strike="noStrike" baseline="0" dirty="0">
                <a:solidFill>
                  <a:srgbClr val="FFC000"/>
                </a:solidFill>
                <a:latin typeface="T3Font_2"/>
              </a:rPr>
              <a:t>s et des usager</a:t>
            </a:r>
            <a:r>
              <a:rPr lang="fr-FR" sz="1800" b="0" i="0" u="sng" strike="noStrike" baseline="0" dirty="0">
                <a:solidFill>
                  <a:srgbClr val="FFC000"/>
                </a:solidFill>
                <a:latin typeface="T3Font_3"/>
              </a:rPr>
              <a:t>-</a:t>
            </a:r>
            <a:r>
              <a:rPr lang="fr-FR" sz="1800" b="0" i="0" u="sng" strike="noStrike" baseline="0" dirty="0">
                <a:solidFill>
                  <a:srgbClr val="FFC000"/>
                </a:solidFill>
                <a:latin typeface="T3Font_2"/>
              </a:rPr>
              <a:t>e</a:t>
            </a:r>
            <a:r>
              <a:rPr lang="fr-FR" sz="1800" b="0" i="0" u="sng" strike="noStrike" baseline="0" dirty="0">
                <a:solidFill>
                  <a:srgbClr val="FFC000"/>
                </a:solidFill>
                <a:latin typeface="T3Font_3"/>
              </a:rPr>
              <a:t>-</a:t>
            </a:r>
            <a:r>
              <a:rPr lang="fr-FR" sz="1800" b="0" i="0" u="sng" strike="noStrike" baseline="0" dirty="0">
                <a:solidFill>
                  <a:srgbClr val="FFC000"/>
                </a:solidFill>
                <a:latin typeface="T3Font_2"/>
              </a:rPr>
              <a:t>s </a:t>
            </a:r>
            <a:r>
              <a:rPr lang="fr-FR" sz="1800" b="0" i="0" u="none" strike="noStrike" baseline="0" dirty="0">
                <a:solidFill>
                  <a:srgbClr val="FFC000"/>
                </a:solidFill>
                <a:latin typeface="T3Font_2"/>
              </a:rPr>
              <a:t>qui bénéficient d</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un service public rendu par des </a:t>
            </a:r>
            <a:r>
              <a:rPr lang="fr-FR" sz="1800" b="0" i="0" u="none" strike="noStrike" baseline="0" dirty="0" err="1">
                <a:solidFill>
                  <a:srgbClr val="FFC000"/>
                </a:solidFill>
                <a:latin typeface="T3Font_2"/>
              </a:rPr>
              <a:t>agent</a:t>
            </a:r>
            <a:r>
              <a:rPr lang="fr-FR" sz="1800" b="0" i="0" u="none" strike="noStrike" baseline="0" dirty="0" err="1">
                <a:solidFill>
                  <a:srgbClr val="FFC000"/>
                </a:solidFill>
                <a:latin typeface="T3Font_3"/>
              </a:rPr>
              <a:t>-</a:t>
            </a:r>
            <a:r>
              <a:rPr lang="fr-FR" sz="1800" b="0" i="0" u="none" strike="noStrike" baseline="0" dirty="0" err="1">
                <a:solidFill>
                  <a:srgbClr val="FFC000"/>
                </a:solidFill>
                <a:latin typeface="T3Font_2"/>
              </a:rPr>
              <a:t>es</a:t>
            </a:r>
            <a:r>
              <a:rPr lang="fr-FR" sz="1800" b="0" i="0" u="none" strike="noStrike" baseline="0" dirty="0">
                <a:solidFill>
                  <a:srgbClr val="FFC000"/>
                </a:solidFill>
                <a:latin typeface="T3Font_2"/>
              </a:rPr>
              <a:t> neutres et impartiaux</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ales</a:t>
            </a:r>
            <a:r>
              <a:rPr lang="fr-FR" sz="1800" b="0" i="0" u="none" strike="noStrike" baseline="0" dirty="0">
                <a:solidFill>
                  <a:srgbClr val="FFC000"/>
                </a:solidFill>
                <a:latin typeface="T3Font_3"/>
              </a:rPr>
              <a:t>.</a:t>
            </a:r>
          </a:p>
          <a:p>
            <a:pPr algn="l"/>
            <a:r>
              <a:rPr lang="fr-FR" sz="1800" b="1" i="0" u="none" strike="noStrike" baseline="0" dirty="0">
                <a:solidFill>
                  <a:srgbClr val="FFC000"/>
                </a:solidFill>
                <a:latin typeface="Montserrat-Bold"/>
              </a:rPr>
              <a:t>Le principe de responsabilité </a:t>
            </a:r>
            <a:r>
              <a:rPr lang="fr-FR" sz="1800" b="0" i="0" u="none" strike="noStrike" baseline="0" dirty="0">
                <a:solidFill>
                  <a:srgbClr val="FFC000"/>
                </a:solidFill>
                <a:latin typeface="T3Font_2"/>
              </a:rPr>
              <a:t>du fonctionnaire </a:t>
            </a:r>
            <a:r>
              <a:rPr lang="fr-FR" sz="1800" b="0" i="0" u="none" strike="noStrike" baseline="0" dirty="0" err="1">
                <a:solidFill>
                  <a:srgbClr val="FFC000"/>
                </a:solidFill>
                <a:latin typeface="T3Font_2"/>
              </a:rPr>
              <a:t>quindoit</a:t>
            </a:r>
            <a:r>
              <a:rPr lang="fr-FR" sz="1800" b="0" i="0" u="none" strike="noStrike" baseline="0" dirty="0">
                <a:solidFill>
                  <a:srgbClr val="FFC000"/>
                </a:solidFill>
                <a:latin typeface="T3Font_2"/>
              </a:rPr>
              <a:t> rendre compte de la qualité du service public qu</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il rend au service de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intérêt général</a:t>
            </a:r>
            <a:r>
              <a:rPr lang="fr-FR" sz="1800" b="0" i="0" u="none" strike="noStrike" baseline="0" dirty="0">
                <a:solidFill>
                  <a:srgbClr val="FFC000"/>
                </a:solidFill>
                <a:latin typeface="T3Font_3"/>
              </a:rPr>
              <a:t>.</a:t>
            </a:r>
          </a:p>
          <a:p>
            <a:pPr algn="l"/>
            <a:r>
              <a:rPr lang="fr-FR" sz="1800" b="0" i="0" u="none" strike="noStrike" baseline="0" dirty="0">
                <a:solidFill>
                  <a:srgbClr val="FFC000"/>
                </a:solidFill>
                <a:latin typeface="T3Font_2"/>
              </a:rPr>
              <a:t>L</a:t>
            </a:r>
            <a:r>
              <a:rPr lang="fr-FR" sz="1800" b="1" i="0" u="none" strike="noStrike" baseline="0" dirty="0">
                <a:solidFill>
                  <a:srgbClr val="FFC000"/>
                </a:solidFill>
                <a:latin typeface="Montserrat-Bold"/>
              </a:rPr>
              <a:t>e principe d’égalité </a:t>
            </a:r>
            <a:r>
              <a:rPr lang="fr-FR" sz="1800" b="0" i="0" u="none" strike="noStrike" baseline="0" dirty="0">
                <a:solidFill>
                  <a:srgbClr val="FFC000"/>
                </a:solidFill>
                <a:latin typeface="T3Font_2"/>
              </a:rPr>
              <a:t>garantissant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égalité d</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accès aux services publics et à la fonction publique pour les citoyen</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e</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s et les usager</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e</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s mais aussi l</a:t>
            </a:r>
            <a:r>
              <a:rPr lang="fr-FR" sz="1800" b="0" i="0" u="none" strike="noStrike" baseline="0" dirty="0">
                <a:solidFill>
                  <a:srgbClr val="FFC000"/>
                </a:solidFill>
                <a:latin typeface="T3Font_3"/>
              </a:rPr>
              <a:t>’</a:t>
            </a:r>
            <a:r>
              <a:rPr lang="fr-FR" sz="1800" b="0" i="0" u="none" strike="noStrike" baseline="0" dirty="0">
                <a:solidFill>
                  <a:srgbClr val="FFC000"/>
                </a:solidFill>
                <a:latin typeface="T3Font_2"/>
              </a:rPr>
              <a:t>égalité de traitement entre les différents agents de la fonction publique</a:t>
            </a:r>
            <a:r>
              <a:rPr lang="fr-FR" sz="1800" b="0" i="0" u="none" strike="noStrike" baseline="0" dirty="0">
                <a:solidFill>
                  <a:srgbClr val="FFC000"/>
                </a:solidFill>
                <a:latin typeface="T3Font_3"/>
              </a:rPr>
              <a:t>.</a:t>
            </a:r>
          </a:p>
          <a:p>
            <a:pPr algn="l"/>
            <a:r>
              <a:rPr lang="fr-FR" sz="1800" dirty="0">
                <a:solidFill>
                  <a:srgbClr val="FFC000"/>
                </a:solidFill>
                <a:latin typeface="T3Font_3"/>
              </a:rPr>
              <a:t>Ces principes peuvent être renforcés, le document donne plusieurs pistes pour réaliser cet objectif.</a:t>
            </a:r>
            <a:endParaRPr lang="fr-FR" dirty="0">
              <a:solidFill>
                <a:srgbClr val="FFC000"/>
              </a:solidFill>
            </a:endParaRPr>
          </a:p>
        </p:txBody>
      </p:sp>
    </p:spTree>
    <p:extLst>
      <p:ext uri="{BB962C8B-B14F-4D97-AF65-F5344CB8AC3E}">
        <p14:creationId xmlns:p14="http://schemas.microsoft.com/office/powerpoint/2010/main" val="135007409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1709</Words>
  <Application>Microsoft Office PowerPoint</Application>
  <PresentationFormat>Grand écran</PresentationFormat>
  <Paragraphs>69</Paragraphs>
  <Slides>11</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11</vt:i4>
      </vt:variant>
    </vt:vector>
  </HeadingPairs>
  <TitlesOfParts>
    <vt:vector size="24" baseType="lpstr">
      <vt:lpstr>Arial</vt:lpstr>
      <vt:lpstr>Calibri</vt:lpstr>
      <vt:lpstr>Calibri Light</vt:lpstr>
      <vt:lpstr>Limelight-Regular</vt:lpstr>
      <vt:lpstr>Montserrat-Bold</vt:lpstr>
      <vt:lpstr>NotoSans-Regular</vt:lpstr>
      <vt:lpstr>T3Font_0</vt:lpstr>
      <vt:lpstr>T3Font_1</vt:lpstr>
      <vt:lpstr>T3Font_2</vt:lpstr>
      <vt:lpstr>T3Font_3</vt:lpstr>
      <vt:lpstr>T3Font_4</vt:lpstr>
      <vt:lpstr>T3Font_5</vt:lpstr>
      <vt:lpstr>Thème Office</vt:lpstr>
      <vt:lpstr>    PRESENTATION DU DOCUMENT INTERSYNDICAL « LA FONCTION PUBLIQUE DU 21e SIECLE »</vt:lpstr>
      <vt:lpstr>Présentation PowerPoint</vt:lpstr>
      <vt:lpstr>Document en 5 parties :</vt:lpstr>
      <vt:lpstr>POUR L’INTERET GÉNÉRAL ET LE PROGRÈS SOCIAL, UNE DÉMARCHE INÉDITE AFIN DE CONSTRUIRE LA FONCTION PUBLIQUE D’AUJOURD’HUI ET DE DEMAIN</vt:lpstr>
      <vt:lpstr>1/ Les services publics :</vt:lpstr>
      <vt:lpstr>2/ QUELLE POLITIQUE SALARIALE DANS LA FONCTION PUBLIQUE ?</vt:lpstr>
      <vt:lpstr>2/ QUELLE POLITIQUE SALARIALE DANS LA FONCTION PUBLIQUE ?</vt:lpstr>
      <vt:lpstr>3/ LES RETRAITES DANS LA FONCTION PUBLIQUE, ÉLÉMENT DU STATUT </vt:lpstr>
      <vt:lpstr>4/ POUR LE RENFORCEMENT ET LA RÉNOVATION DU STATUT GÉNÉRAL ET, PAR VOIE DE CONSÉQUENCE, L’ABROGATION DE LA LOI DE «TRANSFORMATION DE LA FONCTION PUBLIQUE»</vt:lpstr>
      <vt:lpstr>5/ POUR L’ÉGALITÉ ENTRE LES FEMMES ET LES HOMMES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PRESENTATION DU DOCUMENT INTERSYNDICAL LA FONCTION PUBLIQUE DU 21e SIECLE</dc:title>
  <dc:creator>Christophe GODARD</dc:creator>
  <cp:lastModifiedBy>Christophe GODARD</cp:lastModifiedBy>
  <cp:revision>6</cp:revision>
  <dcterms:created xsi:type="dcterms:W3CDTF">2021-04-28T12:28:04Z</dcterms:created>
  <dcterms:modified xsi:type="dcterms:W3CDTF">2021-04-28T14:38:19Z</dcterms:modified>
</cp:coreProperties>
</file>