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8" r:id="rId1"/>
  </p:sldMasterIdLst>
  <p:notesMasterIdLst>
    <p:notesMasterId r:id="rId25"/>
  </p:notesMasterIdLst>
  <p:handoutMasterIdLst>
    <p:handoutMasterId r:id="rId26"/>
  </p:handoutMasterIdLst>
  <p:sldIdLst>
    <p:sldId id="258" r:id="rId2"/>
    <p:sldId id="259" r:id="rId3"/>
    <p:sldId id="278" r:id="rId4"/>
    <p:sldId id="279" r:id="rId5"/>
    <p:sldId id="268" r:id="rId6"/>
    <p:sldId id="260" r:id="rId7"/>
    <p:sldId id="261" r:id="rId8"/>
    <p:sldId id="262" r:id="rId9"/>
    <p:sldId id="263" r:id="rId10"/>
    <p:sldId id="264" r:id="rId11"/>
    <p:sldId id="265" r:id="rId12"/>
    <p:sldId id="266" r:id="rId13"/>
    <p:sldId id="269" r:id="rId14"/>
    <p:sldId id="270" r:id="rId15"/>
    <p:sldId id="273" r:id="rId16"/>
    <p:sldId id="271" r:id="rId17"/>
    <p:sldId id="272" r:id="rId18"/>
    <p:sldId id="280" r:id="rId19"/>
    <p:sldId id="282" r:id="rId20"/>
    <p:sldId id="274" r:id="rId21"/>
    <p:sldId id="275" r:id="rId22"/>
    <p:sldId id="277" r:id="rId23"/>
    <p:sldId id="267" r:id="rId24"/>
  </p:sldIdLst>
  <p:sldSz cx="9144000" cy="6858000" type="screen4x3"/>
  <p:notesSz cx="6797675" cy="9926638"/>
  <p:defaultTextStyle>
    <a:defPPr>
      <a:defRPr lang="fr-FR"/>
    </a:defPPr>
    <a:lvl1pPr algn="l" defTabSz="457200" rtl="0" fontAlgn="base">
      <a:spcBef>
        <a:spcPct val="0"/>
      </a:spcBef>
      <a:spcAft>
        <a:spcPct val="0"/>
      </a:spcAft>
      <a:defRPr kern="1200">
        <a:solidFill>
          <a:schemeClr val="tx1"/>
        </a:solidFill>
        <a:latin typeface="Arial" pitchFamily="34" charset="0"/>
        <a:ea typeface="ＭＳ Ｐゴシック" pitchFamily="34" charset="-128"/>
        <a:cs typeface="+mn-cs"/>
      </a:defRPr>
    </a:lvl1pPr>
    <a:lvl2pPr marL="457200" algn="l" defTabSz="457200" rtl="0" fontAlgn="base">
      <a:spcBef>
        <a:spcPct val="0"/>
      </a:spcBef>
      <a:spcAft>
        <a:spcPct val="0"/>
      </a:spcAft>
      <a:defRPr kern="1200">
        <a:solidFill>
          <a:schemeClr val="tx1"/>
        </a:solidFill>
        <a:latin typeface="Arial" pitchFamily="34" charset="0"/>
        <a:ea typeface="ＭＳ Ｐゴシック" pitchFamily="34" charset="-128"/>
        <a:cs typeface="+mn-cs"/>
      </a:defRPr>
    </a:lvl2pPr>
    <a:lvl3pPr marL="914400" algn="l" defTabSz="457200" rtl="0" fontAlgn="base">
      <a:spcBef>
        <a:spcPct val="0"/>
      </a:spcBef>
      <a:spcAft>
        <a:spcPct val="0"/>
      </a:spcAft>
      <a:defRPr kern="1200">
        <a:solidFill>
          <a:schemeClr val="tx1"/>
        </a:solidFill>
        <a:latin typeface="Arial" pitchFamily="34" charset="0"/>
        <a:ea typeface="ＭＳ Ｐゴシック" pitchFamily="34" charset="-128"/>
        <a:cs typeface="+mn-cs"/>
      </a:defRPr>
    </a:lvl3pPr>
    <a:lvl4pPr marL="1371600" algn="l" defTabSz="457200" rtl="0" fontAlgn="base">
      <a:spcBef>
        <a:spcPct val="0"/>
      </a:spcBef>
      <a:spcAft>
        <a:spcPct val="0"/>
      </a:spcAft>
      <a:defRPr kern="1200">
        <a:solidFill>
          <a:schemeClr val="tx1"/>
        </a:solidFill>
        <a:latin typeface="Arial" pitchFamily="34" charset="0"/>
        <a:ea typeface="ＭＳ Ｐゴシック" pitchFamily="34" charset="-128"/>
        <a:cs typeface="+mn-cs"/>
      </a:defRPr>
    </a:lvl4pPr>
    <a:lvl5pPr marL="1828800" algn="l" defTabSz="457200" rtl="0" fontAlgn="base">
      <a:spcBef>
        <a:spcPct val="0"/>
      </a:spcBef>
      <a:spcAft>
        <a:spcPct val="0"/>
      </a:spcAft>
      <a:defRPr kern="1200">
        <a:solidFill>
          <a:schemeClr val="tx1"/>
        </a:solidFill>
        <a:latin typeface="Arial" pitchFamily="34" charset="0"/>
        <a:ea typeface="ＭＳ Ｐゴシック" pitchFamily="34" charset="-128"/>
        <a:cs typeface="+mn-cs"/>
      </a:defRPr>
    </a:lvl5pPr>
    <a:lvl6pPr marL="2286000" algn="l" defTabSz="914400" rtl="0" eaLnBrk="1" latinLnBrk="0" hangingPunct="1">
      <a:defRPr kern="1200">
        <a:solidFill>
          <a:schemeClr val="tx1"/>
        </a:solidFill>
        <a:latin typeface="Arial" pitchFamily="34" charset="0"/>
        <a:ea typeface="ＭＳ Ｐゴシック" pitchFamily="34" charset="-128"/>
        <a:cs typeface="+mn-cs"/>
      </a:defRPr>
    </a:lvl6pPr>
    <a:lvl7pPr marL="2743200" algn="l" defTabSz="914400" rtl="0" eaLnBrk="1" latinLnBrk="0" hangingPunct="1">
      <a:defRPr kern="1200">
        <a:solidFill>
          <a:schemeClr val="tx1"/>
        </a:solidFill>
        <a:latin typeface="Arial" pitchFamily="34" charset="0"/>
        <a:ea typeface="ＭＳ Ｐゴシック" pitchFamily="34" charset="-128"/>
        <a:cs typeface="+mn-cs"/>
      </a:defRPr>
    </a:lvl7pPr>
    <a:lvl8pPr marL="3200400" algn="l" defTabSz="914400" rtl="0" eaLnBrk="1" latinLnBrk="0" hangingPunct="1">
      <a:defRPr kern="1200">
        <a:solidFill>
          <a:schemeClr val="tx1"/>
        </a:solidFill>
        <a:latin typeface="Arial" pitchFamily="34" charset="0"/>
        <a:ea typeface="ＭＳ Ｐゴシック" pitchFamily="34" charset="-128"/>
        <a:cs typeface="+mn-cs"/>
      </a:defRPr>
    </a:lvl8pPr>
    <a:lvl9pPr marL="3657600" algn="l" defTabSz="914400" rtl="0" eaLnBrk="1" latinLnBrk="0" hangingPunct="1">
      <a:defRPr kern="1200">
        <a:solidFill>
          <a:schemeClr val="tx1"/>
        </a:solidFill>
        <a:latin typeface="Arial" pitchFamily="34" charset="0"/>
        <a:ea typeface="ＭＳ Ｐゴシック"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2892"/>
    <a:srgbClr val="004892"/>
    <a:srgbClr val="001D7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5" autoAdjust="0"/>
    <p:restoredTop sz="94599" autoAdjust="0"/>
  </p:normalViewPr>
  <p:slideViewPr>
    <p:cSldViewPr snapToGrid="0" snapToObjects="1">
      <p:cViewPr varScale="1">
        <p:scale>
          <a:sx n="107" d="100"/>
          <a:sy n="107" d="100"/>
        </p:scale>
        <p:origin x="-1098" y="-5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atin typeface="Arial" charset="0"/>
                <a:ea typeface="ＭＳ Ｐゴシック" charset="0"/>
                <a:cs typeface="ＭＳ Ｐゴシック" charset="0"/>
              </a:defRPr>
            </a:lvl1pPr>
          </a:lstStyle>
          <a:p>
            <a:pPr>
              <a:defRPr/>
            </a:pPr>
            <a:endParaRPr lang="fr-FR"/>
          </a:p>
        </p:txBody>
      </p:sp>
      <p:sp>
        <p:nvSpPr>
          <p:cNvPr id="3" name="Espace réservé de la date 2"/>
          <p:cNvSpPr>
            <a:spLocks noGrp="1"/>
          </p:cNvSpPr>
          <p:nvPr>
            <p:ph type="dt" sz="quarter" idx="1"/>
          </p:nvPr>
        </p:nvSpPr>
        <p:spPr>
          <a:xfrm>
            <a:off x="3850443" y="0"/>
            <a:ext cx="2945659" cy="496332"/>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pPr>
              <a:defRPr/>
            </a:pPr>
            <a:fld id="{F70C745A-853D-4322-9297-EB6D009AA9A9}" type="datetime1">
              <a:rPr lang="fr-FR" altLang="fr-FR"/>
              <a:pPr>
                <a:defRPr/>
              </a:pPr>
              <a:t>23/10/2017</a:t>
            </a:fld>
            <a:endParaRPr lang="fr-FR" altLang="fr-FR"/>
          </a:p>
        </p:txBody>
      </p:sp>
      <p:sp>
        <p:nvSpPr>
          <p:cNvPr id="4" name="Espace réservé du pied de page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atin typeface="Arial" charset="0"/>
                <a:ea typeface="ＭＳ Ｐゴシック" charset="0"/>
                <a:cs typeface="ＭＳ Ｐゴシック" charset="0"/>
              </a:defRPr>
            </a:lvl1pPr>
          </a:lstStyle>
          <a:p>
            <a:pPr>
              <a:defRPr/>
            </a:pPr>
            <a:endParaRPr lang="fr-FR"/>
          </a:p>
        </p:txBody>
      </p:sp>
      <p:sp>
        <p:nvSpPr>
          <p:cNvPr id="5" name="Espace réservé du numéro de diapositive 4"/>
          <p:cNvSpPr>
            <a:spLocks noGrp="1"/>
          </p:cNvSpPr>
          <p:nvPr>
            <p:ph type="sldNum" sz="quarter" idx="3"/>
          </p:nvPr>
        </p:nvSpPr>
        <p:spPr>
          <a:xfrm>
            <a:off x="3850443" y="9428583"/>
            <a:ext cx="2945659" cy="496332"/>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pPr>
              <a:defRPr/>
            </a:pPr>
            <a:fld id="{6EE894E2-9487-44EE-A979-E36DD2780185}" type="slidenum">
              <a:rPr lang="fr-FR" altLang="fr-FR"/>
              <a:pPr>
                <a:defRPr/>
              </a:pPr>
              <a:t>‹N°›</a:t>
            </a:fld>
            <a:endParaRPr lang="fr-FR" altLang="fr-FR"/>
          </a:p>
        </p:txBody>
      </p:sp>
    </p:spTree>
    <p:extLst>
      <p:ext uri="{BB962C8B-B14F-4D97-AF65-F5344CB8AC3E}">
        <p14:creationId xmlns:p14="http://schemas.microsoft.com/office/powerpoint/2010/main" val="115634975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atin typeface="Arial" charset="0"/>
                <a:ea typeface="ＭＳ Ｐゴシック" charset="0"/>
                <a:cs typeface="ＭＳ Ｐゴシック" charset="0"/>
              </a:defRPr>
            </a:lvl1pPr>
          </a:lstStyle>
          <a:p>
            <a:pPr>
              <a:defRPr/>
            </a:pPr>
            <a:endParaRPr lang="fr-FR"/>
          </a:p>
        </p:txBody>
      </p:sp>
      <p:sp>
        <p:nvSpPr>
          <p:cNvPr id="3" name="Espace réservé de la date 2"/>
          <p:cNvSpPr>
            <a:spLocks noGrp="1"/>
          </p:cNvSpPr>
          <p:nvPr>
            <p:ph type="dt" idx="1"/>
          </p:nvPr>
        </p:nvSpPr>
        <p:spPr>
          <a:xfrm>
            <a:off x="3850443" y="0"/>
            <a:ext cx="2945659" cy="496332"/>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pPr>
              <a:defRPr/>
            </a:pPr>
            <a:fld id="{47B5DF9A-9EA9-4D37-8877-E97C7418204A}" type="datetime1">
              <a:rPr lang="fr-FR" altLang="fr-FR"/>
              <a:pPr>
                <a:defRPr/>
              </a:pPr>
              <a:t>23/10/2017</a:t>
            </a:fld>
            <a:endParaRPr lang="fr-FR" altLang="fr-FR"/>
          </a:p>
        </p:txBody>
      </p:sp>
      <p:sp>
        <p:nvSpPr>
          <p:cNvPr id="4" name="Espace réservé de l'image des diapositives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pPr lvl="0"/>
            <a:endParaRPr lang="fr-FR" noProof="0" smtClean="0"/>
          </a:p>
        </p:txBody>
      </p:sp>
      <p:sp>
        <p:nvSpPr>
          <p:cNvPr id="5" name="Espace réservé des commentaires 4"/>
          <p:cNvSpPr>
            <a:spLocks noGrp="1"/>
          </p:cNvSpPr>
          <p:nvPr>
            <p:ph type="body" sz="quarter" idx="3"/>
          </p:nvPr>
        </p:nvSpPr>
        <p:spPr>
          <a:xfrm>
            <a:off x="679768" y="4715153"/>
            <a:ext cx="5438140" cy="4466987"/>
          </a:xfrm>
          <a:prstGeom prst="rect">
            <a:avLst/>
          </a:prstGeom>
        </p:spPr>
        <p:txBody>
          <a:bodyPr vert="horz" wrap="square" lIns="91440" tIns="45720" rIns="91440" bIns="45720" numCol="1" anchor="t" anchorCtr="0" compatLnSpc="1">
            <a:prstTxWarp prst="textNoShape">
              <a:avLst/>
            </a:prstTxWarp>
          </a:bodyPr>
          <a:lstStyle/>
          <a:p>
            <a:pPr lvl="0"/>
            <a:r>
              <a:rPr lang="fr-FR" altLang="fr-FR" noProof="0" smtClean="0"/>
              <a:t>Cliquez pour modifier les styles du texte du masque</a:t>
            </a:r>
          </a:p>
          <a:p>
            <a:pPr lvl="1"/>
            <a:r>
              <a:rPr lang="fr-FR" altLang="fr-FR" noProof="0" smtClean="0"/>
              <a:t>Deuxième niveau</a:t>
            </a:r>
          </a:p>
          <a:p>
            <a:pPr lvl="2"/>
            <a:r>
              <a:rPr lang="fr-FR" altLang="fr-FR" noProof="0" smtClean="0"/>
              <a:t>Troisième niveau</a:t>
            </a:r>
          </a:p>
          <a:p>
            <a:pPr lvl="3"/>
            <a:r>
              <a:rPr lang="fr-FR" altLang="fr-FR" noProof="0" smtClean="0"/>
              <a:t>Quatrième niveau</a:t>
            </a:r>
          </a:p>
          <a:p>
            <a:pPr lvl="4"/>
            <a:r>
              <a:rPr lang="fr-FR" altLang="fr-FR" noProof="0" smtClean="0"/>
              <a:t>Cinquième niveau</a:t>
            </a:r>
          </a:p>
        </p:txBody>
      </p:sp>
      <p:sp>
        <p:nvSpPr>
          <p:cNvPr id="6" name="Espace réservé du pied de page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atin typeface="Arial" charset="0"/>
                <a:ea typeface="ＭＳ Ｐゴシック" charset="0"/>
                <a:cs typeface="ＭＳ Ｐゴシック" charset="0"/>
              </a:defRPr>
            </a:lvl1pPr>
          </a:lstStyle>
          <a:p>
            <a:pPr>
              <a:defRPr/>
            </a:pPr>
            <a:endParaRPr lang="fr-FR"/>
          </a:p>
        </p:txBody>
      </p:sp>
      <p:sp>
        <p:nvSpPr>
          <p:cNvPr id="7" name="Espace réservé du numéro de diapositive 6"/>
          <p:cNvSpPr>
            <a:spLocks noGrp="1"/>
          </p:cNvSpPr>
          <p:nvPr>
            <p:ph type="sldNum" sz="quarter" idx="5"/>
          </p:nvPr>
        </p:nvSpPr>
        <p:spPr>
          <a:xfrm>
            <a:off x="3850443" y="9428583"/>
            <a:ext cx="2945659" cy="496332"/>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pPr>
              <a:defRPr/>
            </a:pPr>
            <a:fld id="{7034F839-2F39-4C6D-B669-D6A17D095889}" type="slidenum">
              <a:rPr lang="fr-FR" altLang="fr-FR"/>
              <a:pPr>
                <a:defRPr/>
              </a:pPr>
              <a:t>‹N°›</a:t>
            </a:fld>
            <a:endParaRPr lang="fr-FR" altLang="fr-FR"/>
          </a:p>
        </p:txBody>
      </p:sp>
    </p:spTree>
    <p:extLst>
      <p:ext uri="{BB962C8B-B14F-4D97-AF65-F5344CB8AC3E}">
        <p14:creationId xmlns:p14="http://schemas.microsoft.com/office/powerpoint/2010/main" val="3705998316"/>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ＭＳ Ｐゴシック" pitchFamily="34" charset="-128"/>
        <a:cs typeface="+mn-cs"/>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pitchFamily="34"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pitchFamily="34"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pitchFamily="3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smtClean="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5" Type="http://schemas.openxmlformats.org/officeDocument/2006/relationships/image" Target="../media/image4.gif"/><Relationship Id="rId4" Type="http://schemas.openxmlformats.org/officeDocument/2006/relationships/image" Target="../media/image3.jpe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pic>
        <p:nvPicPr>
          <p:cNvPr id="6" name="Image 1" descr="DGAFP-fond.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1438" y="-136525"/>
            <a:ext cx="9072562" cy="683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Image 3" descr="LA PALETTE.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381500" y="3749675"/>
            <a:ext cx="4138613" cy="319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9" name="Connecteur droit 8"/>
          <p:cNvCxnSpPr/>
          <p:nvPr/>
        </p:nvCxnSpPr>
        <p:spPr>
          <a:xfrm>
            <a:off x="457200" y="6356350"/>
            <a:ext cx="2133600" cy="1588"/>
          </a:xfrm>
          <a:prstGeom prst="line">
            <a:avLst/>
          </a:prstGeom>
          <a:ln w="12700" cap="flat" cmpd="sng" algn="ctr">
            <a:solidFill>
              <a:schemeClr val="tx1"/>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10" name="Connecteur droit 9"/>
          <p:cNvCxnSpPr/>
          <p:nvPr/>
        </p:nvCxnSpPr>
        <p:spPr>
          <a:xfrm>
            <a:off x="457200" y="6700838"/>
            <a:ext cx="2133600" cy="1587"/>
          </a:xfrm>
          <a:prstGeom prst="line">
            <a:avLst/>
          </a:prstGeom>
          <a:ln w="12700" cap="flat" cmpd="sng" algn="ctr">
            <a:solidFill>
              <a:schemeClr val="tx1"/>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2" name="Titre 1"/>
          <p:cNvSpPr>
            <a:spLocks noGrp="1"/>
          </p:cNvSpPr>
          <p:nvPr>
            <p:ph type="ctrTitle"/>
          </p:nvPr>
        </p:nvSpPr>
        <p:spPr>
          <a:xfrm>
            <a:off x="1986410" y="1709845"/>
            <a:ext cx="7157590" cy="1300056"/>
          </a:xfrm>
          <a:prstGeom prst="rect">
            <a:avLst/>
          </a:prstGeom>
        </p:spPr>
        <p:txBody>
          <a:bodyPr/>
          <a:lstStyle>
            <a:lvl1pPr algn="l">
              <a:defRPr sz="3200" b="0" i="0">
                <a:latin typeface="Section-Bold"/>
                <a:cs typeface="Section-Bold"/>
              </a:defRPr>
            </a:lvl1pPr>
          </a:lstStyle>
          <a:p>
            <a:r>
              <a:rPr lang="fr-FR" smtClean="0"/>
              <a:t>Modifiez le style du titre</a:t>
            </a:r>
            <a:endParaRPr lang="fr-FR" dirty="0"/>
          </a:p>
        </p:txBody>
      </p:sp>
      <p:sp>
        <p:nvSpPr>
          <p:cNvPr id="3" name="Sous-titre 2"/>
          <p:cNvSpPr>
            <a:spLocks noGrp="1"/>
          </p:cNvSpPr>
          <p:nvPr>
            <p:ph type="subTitle" idx="1"/>
          </p:nvPr>
        </p:nvSpPr>
        <p:spPr>
          <a:xfrm>
            <a:off x="1986410" y="3009900"/>
            <a:ext cx="5785990" cy="494926"/>
          </a:xfrm>
          <a:prstGeom prst="rect">
            <a:avLst/>
          </a:prstGeom>
        </p:spPr>
        <p:txBody>
          <a:bodyPr/>
          <a:lstStyle>
            <a:lvl1pPr marL="0" indent="0" algn="l">
              <a:buNone/>
              <a:defRPr sz="1600" b="0" i="0">
                <a:solidFill>
                  <a:schemeClr val="tx1"/>
                </a:solidFill>
                <a:latin typeface="Section-Medium"/>
                <a:cs typeface="Section-Medium"/>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dirty="0"/>
          </a:p>
        </p:txBody>
      </p:sp>
      <p:sp>
        <p:nvSpPr>
          <p:cNvPr id="19" name="Espace réservé du texte 2"/>
          <p:cNvSpPr>
            <a:spLocks noGrp="1"/>
          </p:cNvSpPr>
          <p:nvPr>
            <p:ph type="body" idx="10"/>
          </p:nvPr>
        </p:nvSpPr>
        <p:spPr>
          <a:xfrm>
            <a:off x="457200" y="6050607"/>
            <a:ext cx="2133600" cy="286401"/>
          </a:xfrm>
          <a:prstGeom prst="rect">
            <a:avLst/>
          </a:prstGeom>
        </p:spPr>
        <p:txBody>
          <a:bodyPr anchor="b"/>
          <a:lstStyle>
            <a:lvl1pPr marL="0" indent="0">
              <a:buNone/>
              <a:defRPr sz="1000" b="0" i="0">
                <a:latin typeface="Section-Medium"/>
                <a:cs typeface="Section-Medium"/>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0" name="Espace réservé du texte 2"/>
          <p:cNvSpPr>
            <a:spLocks noGrp="1"/>
          </p:cNvSpPr>
          <p:nvPr>
            <p:ph type="body" idx="11"/>
          </p:nvPr>
        </p:nvSpPr>
        <p:spPr>
          <a:xfrm>
            <a:off x="457200" y="6375807"/>
            <a:ext cx="2133600" cy="318293"/>
          </a:xfrm>
          <a:prstGeom prst="rect">
            <a:avLst/>
          </a:prstGeom>
        </p:spPr>
        <p:txBody>
          <a:bodyPr anchor="ctr"/>
          <a:lstStyle>
            <a:lvl1pPr marL="0" indent="0">
              <a:buNone/>
              <a:defRPr sz="1000" b="0" i="0">
                <a:latin typeface="Section-Medium"/>
                <a:cs typeface="Section-Medium"/>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2" name="Rectangle 9"/>
          <p:cNvSpPr>
            <a:spLocks noGrp="1" noChangeArrowheads="1"/>
          </p:cNvSpPr>
          <p:nvPr>
            <p:ph type="sldNum" sz="quarter" idx="12"/>
          </p:nvPr>
        </p:nvSpPr>
        <p:spPr/>
        <p:txBody>
          <a:bodyPr/>
          <a:lstStyle>
            <a:lvl1pPr defTabSz="914400">
              <a:defRPr/>
            </a:lvl1pPr>
          </a:lstStyle>
          <a:p>
            <a:pPr>
              <a:defRPr/>
            </a:pPr>
            <a:fld id="{D91C92E8-25DA-4435-AF7F-94D5D9FB3E4A}" type="slidenum">
              <a:rPr lang="fr-FR" altLang="fr-FR"/>
              <a:pPr>
                <a:defRPr/>
              </a:pPr>
              <a:t>‹N°›</a:t>
            </a:fld>
            <a:endParaRPr lang="fr-FR" altLang="fr-FR"/>
          </a:p>
        </p:txBody>
      </p:sp>
      <p:pic>
        <p:nvPicPr>
          <p:cNvPr id="1026" name="Picture 2" descr="I:\DGAFP-Logo240.jpg"/>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5995242" y="5537607"/>
            <a:ext cx="2152650" cy="838200"/>
          </a:xfrm>
          <a:prstGeom prst="rect">
            <a:avLst/>
          </a:prstGeom>
          <a:noFill/>
          <a:extLst>
            <a:ext uri="{909E8E84-426E-40DD-AFC4-6F175D3DCCD1}">
              <a14:hiddenFill xmlns:a14="http://schemas.microsoft.com/office/drawing/2010/main">
                <a:solidFill>
                  <a:srgbClr val="FFFFFF"/>
                </a:solidFill>
              </a14:hiddenFill>
            </a:ext>
          </a:extLst>
        </p:spPr>
      </p:pic>
      <p:pic>
        <p:nvPicPr>
          <p:cNvPr id="5" name="Image 4"/>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3606437" y="0"/>
            <a:ext cx="1424192" cy="847607"/>
          </a:xfrm>
          <a:prstGeom prst="rect">
            <a:avLst/>
          </a:prstGeom>
        </p:spPr>
      </p:pic>
      <p:sp>
        <p:nvSpPr>
          <p:cNvPr id="8" name="ZoneTexte 7"/>
          <p:cNvSpPr txBox="1"/>
          <p:nvPr userDrawn="1"/>
        </p:nvSpPr>
        <p:spPr>
          <a:xfrm>
            <a:off x="2539433" y="940526"/>
            <a:ext cx="4136572" cy="246221"/>
          </a:xfrm>
          <a:prstGeom prst="rect">
            <a:avLst/>
          </a:prstGeom>
          <a:noFill/>
        </p:spPr>
        <p:txBody>
          <a:bodyPr wrap="square" rtlCol="0">
            <a:spAutoFit/>
          </a:bodyPr>
          <a:lstStyle/>
          <a:p>
            <a:r>
              <a:rPr lang="fr-FR" sz="1000" dirty="0" smtClean="0"/>
              <a:t>MINISTÈRE DE L’ACTION ET DES COMPTES PUBLICS</a:t>
            </a:r>
            <a:endParaRPr lang="fr-FR" sz="1000" dirty="0"/>
          </a:p>
        </p:txBody>
      </p:sp>
    </p:spTree>
    <p:extLst>
      <p:ext uri="{BB962C8B-B14F-4D97-AF65-F5344CB8AC3E}">
        <p14:creationId xmlns:p14="http://schemas.microsoft.com/office/powerpoint/2010/main" val="3030924726"/>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cxnSp>
        <p:nvCxnSpPr>
          <p:cNvPr id="10" name="Connecteur droit 9"/>
          <p:cNvCxnSpPr/>
          <p:nvPr/>
        </p:nvCxnSpPr>
        <p:spPr>
          <a:xfrm rot="10800000">
            <a:off x="0" y="6354763"/>
            <a:ext cx="7219950" cy="1587"/>
          </a:xfrm>
          <a:prstGeom prst="line">
            <a:avLst/>
          </a:prstGeom>
          <a:ln w="63500" cap="flat" cmpd="sng" algn="ctr">
            <a:solidFill>
              <a:srgbClr val="001D7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11" name="Image 2" descr="LA PALETTE.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435850" y="5600700"/>
            <a:ext cx="1677988" cy="1309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re 1"/>
          <p:cNvSpPr>
            <a:spLocks noGrp="1"/>
          </p:cNvSpPr>
          <p:nvPr>
            <p:ph type="title"/>
          </p:nvPr>
        </p:nvSpPr>
        <p:spPr>
          <a:xfrm>
            <a:off x="457200" y="274638"/>
            <a:ext cx="8229600" cy="241122"/>
          </a:xfrm>
          <a:prstGeom prst="rect">
            <a:avLst/>
          </a:prstGeom>
          <a:solidFill>
            <a:srgbClr val="002892"/>
          </a:solidFill>
        </p:spPr>
        <p:txBody>
          <a:bodyPr anchor="ctr"/>
          <a:lstStyle>
            <a:lvl1pPr algn="l">
              <a:defRPr sz="1400" b="0" i="0">
                <a:solidFill>
                  <a:schemeClr val="bg1"/>
                </a:solidFill>
                <a:latin typeface="Section-Medium"/>
                <a:cs typeface="Section-Medium"/>
              </a:defRPr>
            </a:lvl1pPr>
          </a:lstStyle>
          <a:p>
            <a:r>
              <a:rPr lang="fr-FR" smtClean="0"/>
              <a:t>Modifiez le style du titre</a:t>
            </a:r>
            <a:endParaRPr lang="fr-FR" dirty="0"/>
          </a:p>
        </p:txBody>
      </p:sp>
      <p:sp>
        <p:nvSpPr>
          <p:cNvPr id="3" name="Espace réservé du contenu 2"/>
          <p:cNvSpPr>
            <a:spLocks noGrp="1"/>
          </p:cNvSpPr>
          <p:nvPr>
            <p:ph idx="1"/>
          </p:nvPr>
        </p:nvSpPr>
        <p:spPr>
          <a:xfrm>
            <a:off x="457200" y="910167"/>
            <a:ext cx="8229600" cy="841022"/>
          </a:xfrm>
          <a:prstGeom prst="rect">
            <a:avLst/>
          </a:prstGeom>
        </p:spPr>
        <p:txBody>
          <a:bodyPr/>
          <a:lstStyle>
            <a:lvl1pPr>
              <a:buNone/>
              <a:defRPr sz="2000" b="0" i="0">
                <a:latin typeface="Section-Bold"/>
                <a:cs typeface="Section-Bold"/>
              </a:defRPr>
            </a:lvl1pPr>
            <a:lvl3pPr>
              <a:buNone/>
              <a:defRPr sz="1400" b="0" i="0">
                <a:latin typeface="Section-Medium"/>
                <a:cs typeface="Section-Medium"/>
              </a:defRPr>
            </a:lvl3pPr>
            <a:lvl4pPr>
              <a:buNone/>
              <a:defRPr sz="1400"/>
            </a:lvl4pPr>
            <a:lvl5pPr>
              <a:buNone/>
              <a:defRPr sz="1400"/>
            </a:lvl5pPr>
          </a:lstStyle>
          <a:p>
            <a:pPr lvl="0"/>
            <a:r>
              <a:rPr lang="fr-FR" smtClean="0"/>
              <a:t>Modifiez les styles du texte du masque</a:t>
            </a:r>
          </a:p>
          <a:p>
            <a:pPr lvl="1"/>
            <a:r>
              <a:rPr lang="fr-FR" smtClean="0"/>
              <a:t>Deuxième niveau</a:t>
            </a:r>
          </a:p>
        </p:txBody>
      </p:sp>
      <p:sp>
        <p:nvSpPr>
          <p:cNvPr id="15" name="Espace réservé du texte 2"/>
          <p:cNvSpPr>
            <a:spLocks noGrp="1"/>
          </p:cNvSpPr>
          <p:nvPr>
            <p:ph type="body" idx="10"/>
          </p:nvPr>
        </p:nvSpPr>
        <p:spPr>
          <a:xfrm>
            <a:off x="7436556" y="274639"/>
            <a:ext cx="1241338" cy="241122"/>
          </a:xfrm>
          <a:prstGeom prst="rect">
            <a:avLst/>
          </a:prstGeom>
          <a:noFill/>
        </p:spPr>
        <p:txBody>
          <a:bodyPr anchor="b"/>
          <a:lstStyle>
            <a:lvl1pPr marL="0" indent="0" algn="r">
              <a:buNone/>
              <a:defRPr sz="1000" b="0" i="0">
                <a:ln>
                  <a:noFill/>
                </a:ln>
                <a:solidFill>
                  <a:schemeClr val="bg1"/>
                </a:solidFill>
                <a:latin typeface="Section-Medium"/>
                <a:cs typeface="Section-Medium"/>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0" name="Espace réservé pour une image  2"/>
          <p:cNvSpPr>
            <a:spLocks noGrp="1"/>
          </p:cNvSpPr>
          <p:nvPr>
            <p:ph type="pic" idx="12"/>
          </p:nvPr>
        </p:nvSpPr>
        <p:spPr>
          <a:xfrm>
            <a:off x="457200" y="3668890"/>
            <a:ext cx="3578578" cy="20574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fr-FR" noProof="0" smtClean="0"/>
              <a:t>Cliquez sur l'icône pour ajouter une image</a:t>
            </a:r>
          </a:p>
        </p:txBody>
      </p:sp>
      <p:sp>
        <p:nvSpPr>
          <p:cNvPr id="21" name="Espace réservé du texte 3"/>
          <p:cNvSpPr>
            <a:spLocks noGrp="1"/>
          </p:cNvSpPr>
          <p:nvPr>
            <p:ph type="body" sz="half" idx="2"/>
          </p:nvPr>
        </p:nvSpPr>
        <p:spPr>
          <a:xfrm>
            <a:off x="4212168" y="3986389"/>
            <a:ext cx="4465726" cy="1739901"/>
          </a:xfrm>
          <a:prstGeom prst="rect">
            <a:avLst/>
          </a:prstGeom>
        </p:spPr>
        <p:txBody>
          <a:bodyPr anchor="t"/>
          <a:lstStyle>
            <a:lvl1pPr marL="0" indent="0">
              <a:buNone/>
              <a:defRPr sz="1200" b="0" i="0">
                <a:latin typeface="Section-Medium"/>
                <a:cs typeface="Section-Medium"/>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22" name="Espace réservé du texte 3"/>
          <p:cNvSpPr>
            <a:spLocks noGrp="1"/>
          </p:cNvSpPr>
          <p:nvPr>
            <p:ph type="body" sz="half" idx="13"/>
          </p:nvPr>
        </p:nvSpPr>
        <p:spPr>
          <a:xfrm>
            <a:off x="2603500" y="1855611"/>
            <a:ext cx="6074393" cy="1686278"/>
          </a:xfrm>
          <a:prstGeom prst="rect">
            <a:avLst/>
          </a:prstGeom>
        </p:spPr>
        <p:txBody>
          <a:bodyPr/>
          <a:lstStyle>
            <a:lvl1pPr marL="0" indent="0">
              <a:buNone/>
              <a:defRPr sz="1200" b="0" i="0">
                <a:latin typeface="Section-Medium"/>
                <a:cs typeface="Section-Medium"/>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24" name="Espace réservé du texte 2"/>
          <p:cNvSpPr>
            <a:spLocks noGrp="1"/>
          </p:cNvSpPr>
          <p:nvPr>
            <p:ph type="body" idx="14"/>
          </p:nvPr>
        </p:nvSpPr>
        <p:spPr>
          <a:xfrm>
            <a:off x="4212167" y="3668889"/>
            <a:ext cx="4474633" cy="317499"/>
          </a:xfrm>
          <a:prstGeom prst="rect">
            <a:avLst/>
          </a:prstGeom>
        </p:spPr>
        <p:txBody>
          <a:bodyPr anchor="t"/>
          <a:lstStyle>
            <a:lvl1pPr marL="0" indent="0">
              <a:buNone/>
              <a:defRPr sz="1200" b="0" i="0" cap="all">
                <a:solidFill>
                  <a:srgbClr val="001D72"/>
                </a:solidFill>
                <a:latin typeface="Section-Bold"/>
                <a:cs typeface="Section-Bold"/>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5" name="Espace réservé du texte 2"/>
          <p:cNvSpPr>
            <a:spLocks noGrp="1"/>
          </p:cNvSpPr>
          <p:nvPr>
            <p:ph type="body" idx="15"/>
          </p:nvPr>
        </p:nvSpPr>
        <p:spPr>
          <a:xfrm>
            <a:off x="457201" y="6450615"/>
            <a:ext cx="6506632" cy="199318"/>
          </a:xfrm>
          <a:prstGeom prst="rect">
            <a:avLst/>
          </a:prstGeom>
        </p:spPr>
        <p:txBody>
          <a:bodyPr anchor="b"/>
          <a:lstStyle>
            <a:lvl1pPr marL="0" indent="0">
              <a:buNone/>
              <a:defRPr sz="1000" b="0" i="0">
                <a:latin typeface="Section-Medium"/>
                <a:cs typeface="Section-Medium"/>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3" name="Rectangle 12"/>
          <p:cNvSpPr>
            <a:spLocks noGrp="1" noChangeArrowheads="1"/>
          </p:cNvSpPr>
          <p:nvPr>
            <p:ph type="sldNum" sz="quarter" idx="16"/>
          </p:nvPr>
        </p:nvSpPr>
        <p:spPr/>
        <p:txBody>
          <a:bodyPr/>
          <a:lstStyle>
            <a:lvl1pPr>
              <a:defRPr/>
            </a:lvl1pPr>
          </a:lstStyle>
          <a:p>
            <a:pPr>
              <a:defRPr/>
            </a:pPr>
            <a:fld id="{A148F07E-8F1C-4B9C-8B65-D9F47AC0A6FD}" type="slidenum">
              <a:rPr lang="fr-FR" altLang="fr-FR"/>
              <a:pPr>
                <a:defRPr/>
              </a:pPr>
              <a:t>‹N°›</a:t>
            </a:fld>
            <a:endParaRPr lang="fr-FR" altLang="fr-FR"/>
          </a:p>
        </p:txBody>
      </p:sp>
      <p:pic>
        <p:nvPicPr>
          <p:cNvPr id="2050" name="Picture 2" descr="I:\DGAFP-Logo240.jp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950428" y="6247847"/>
            <a:ext cx="1041490" cy="4055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5457199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221" name="Rectangle 5"/>
          <p:cNvSpPr>
            <a:spLocks noGrp="1" noChangeArrowheads="1"/>
          </p:cNvSpPr>
          <p:nvPr>
            <p:ph type="sldNum" sz="quarter" idx="4"/>
          </p:nvPr>
        </p:nvSpPr>
        <p:spPr bwMode="auto">
          <a:xfrm>
            <a:off x="2249488" y="6400800"/>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defRPr sz="1400"/>
            </a:lvl1pPr>
          </a:lstStyle>
          <a:p>
            <a:pPr>
              <a:defRPr/>
            </a:pPr>
            <a:fld id="{5E7815D6-A2D2-4C28-843E-5FCC20420770}" type="slidenum">
              <a:rPr lang="fr-FR" altLang="fr-FR"/>
              <a:pPr>
                <a:defRPr/>
              </a:pPr>
              <a:t>‹N°›</a:t>
            </a:fld>
            <a:endParaRPr lang="fr-FR" altLang="fr-FR"/>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Lst>
  <p:timing>
    <p:tnLst>
      <p:par>
        <p:cTn id="1" dur="indefinite" restart="never" nodeType="tmRoot"/>
      </p:par>
    </p:tnLst>
  </p:timing>
  <p:hf hdr="0" ftr="0" dt="0"/>
  <p:txStyles>
    <p:titleStyle>
      <a:lvl1pPr algn="ctr" defTabSz="457200" rtl="0" eaLnBrk="1" fontAlgn="base" hangingPunct="1">
        <a:spcBef>
          <a:spcPct val="0"/>
        </a:spcBef>
        <a:spcAft>
          <a:spcPct val="0"/>
        </a:spcAft>
        <a:defRPr sz="4400" kern="1200">
          <a:solidFill>
            <a:schemeClr val="tx1"/>
          </a:solidFill>
          <a:latin typeface="Arial" pitchFamily="34" charset="0"/>
          <a:ea typeface="+mj-ea"/>
          <a:cs typeface="+mj-cs"/>
        </a:defRPr>
      </a:lvl1pPr>
      <a:lvl2pPr algn="ctr" defTabSz="457200" rtl="0" eaLnBrk="1" fontAlgn="base" hangingPunct="1">
        <a:spcBef>
          <a:spcPct val="0"/>
        </a:spcBef>
        <a:spcAft>
          <a:spcPct val="0"/>
        </a:spcAft>
        <a:defRPr sz="4400">
          <a:solidFill>
            <a:schemeClr val="tx1"/>
          </a:solidFill>
          <a:latin typeface="Arial" pitchFamily="34" charset="0"/>
          <a:ea typeface="ＭＳ Ｐゴシック" charset="-128"/>
          <a:cs typeface="ＭＳ Ｐゴシック" charset="-128"/>
        </a:defRPr>
      </a:lvl2pPr>
      <a:lvl3pPr algn="ctr" defTabSz="457200" rtl="0" eaLnBrk="1" fontAlgn="base" hangingPunct="1">
        <a:spcBef>
          <a:spcPct val="0"/>
        </a:spcBef>
        <a:spcAft>
          <a:spcPct val="0"/>
        </a:spcAft>
        <a:defRPr sz="4400">
          <a:solidFill>
            <a:schemeClr val="tx1"/>
          </a:solidFill>
          <a:latin typeface="Arial" pitchFamily="34" charset="0"/>
          <a:ea typeface="ＭＳ Ｐゴシック" charset="-128"/>
          <a:cs typeface="ＭＳ Ｐゴシック" charset="-128"/>
        </a:defRPr>
      </a:lvl3pPr>
      <a:lvl4pPr algn="ctr" defTabSz="457200" rtl="0" eaLnBrk="1" fontAlgn="base" hangingPunct="1">
        <a:spcBef>
          <a:spcPct val="0"/>
        </a:spcBef>
        <a:spcAft>
          <a:spcPct val="0"/>
        </a:spcAft>
        <a:defRPr sz="4400">
          <a:solidFill>
            <a:schemeClr val="tx1"/>
          </a:solidFill>
          <a:latin typeface="Arial" pitchFamily="34" charset="0"/>
          <a:ea typeface="ＭＳ Ｐゴシック" charset="-128"/>
          <a:cs typeface="ＭＳ Ｐゴシック" charset="-128"/>
        </a:defRPr>
      </a:lvl4pPr>
      <a:lvl5pPr algn="ctr" defTabSz="457200" rtl="0" eaLnBrk="1" fontAlgn="base" hangingPunct="1">
        <a:spcBef>
          <a:spcPct val="0"/>
        </a:spcBef>
        <a:spcAft>
          <a:spcPct val="0"/>
        </a:spcAft>
        <a:defRPr sz="4400">
          <a:solidFill>
            <a:schemeClr val="tx1"/>
          </a:solidFill>
          <a:latin typeface="Arial" pitchFamily="34" charset="0"/>
          <a:ea typeface="ＭＳ Ｐゴシック" charset="-128"/>
          <a:cs typeface="ＭＳ Ｐゴシック" charset="-128"/>
        </a:defRPr>
      </a:lvl5pPr>
      <a:lvl6pPr marL="457200" algn="ctr" defTabSz="457200" rtl="0" eaLnBrk="1" fontAlgn="base" hangingPunct="1">
        <a:spcBef>
          <a:spcPct val="0"/>
        </a:spcBef>
        <a:spcAft>
          <a:spcPct val="0"/>
        </a:spcAft>
        <a:defRPr sz="4400">
          <a:solidFill>
            <a:schemeClr val="tx1"/>
          </a:solidFill>
          <a:latin typeface="Calibri" charset="0"/>
          <a:ea typeface="ＭＳ Ｐゴシック" charset="-128"/>
          <a:cs typeface="ＭＳ Ｐゴシック" charset="-128"/>
        </a:defRPr>
      </a:lvl6pPr>
      <a:lvl7pPr marL="914400" algn="ctr" defTabSz="457200" rtl="0" eaLnBrk="1" fontAlgn="base" hangingPunct="1">
        <a:spcBef>
          <a:spcPct val="0"/>
        </a:spcBef>
        <a:spcAft>
          <a:spcPct val="0"/>
        </a:spcAft>
        <a:defRPr sz="4400">
          <a:solidFill>
            <a:schemeClr val="tx1"/>
          </a:solidFill>
          <a:latin typeface="Calibri" charset="0"/>
          <a:ea typeface="ＭＳ Ｐゴシック" charset="-128"/>
          <a:cs typeface="ＭＳ Ｐゴシック" charset="-128"/>
        </a:defRPr>
      </a:lvl7pPr>
      <a:lvl8pPr marL="1371600" algn="ctr" defTabSz="457200" rtl="0" eaLnBrk="1" fontAlgn="base" hangingPunct="1">
        <a:spcBef>
          <a:spcPct val="0"/>
        </a:spcBef>
        <a:spcAft>
          <a:spcPct val="0"/>
        </a:spcAft>
        <a:defRPr sz="4400">
          <a:solidFill>
            <a:schemeClr val="tx1"/>
          </a:solidFill>
          <a:latin typeface="Calibri" charset="0"/>
          <a:ea typeface="ＭＳ Ｐゴシック" charset="-128"/>
          <a:cs typeface="ＭＳ Ｐゴシック" charset="-128"/>
        </a:defRPr>
      </a:lvl8pPr>
      <a:lvl9pPr marL="1828800" algn="ctr" defTabSz="457200" rtl="0" eaLnBrk="1" fontAlgn="base" hangingPunct="1">
        <a:spcBef>
          <a:spcPct val="0"/>
        </a:spcBef>
        <a:spcAft>
          <a:spcPct val="0"/>
        </a:spcAft>
        <a:defRPr sz="4400">
          <a:solidFill>
            <a:schemeClr val="tx1"/>
          </a:solidFill>
          <a:latin typeface="Calibri" charset="0"/>
          <a:ea typeface="ＭＳ Ｐゴシック" charset="-128"/>
          <a:cs typeface="ＭＳ Ｐゴシック" charset="-128"/>
        </a:defRPr>
      </a:lvl9pPr>
    </p:titleStyle>
    <p:bodyStyle>
      <a:lvl1pPr marL="342900" indent="-342900" algn="l" defTabSz="457200" rtl="0" eaLnBrk="1" fontAlgn="base" hangingPunct="1">
        <a:spcBef>
          <a:spcPct val="20000"/>
        </a:spcBef>
        <a:spcAft>
          <a:spcPct val="0"/>
        </a:spcAft>
        <a:buFont typeface="Arial" pitchFamily="34" charset="0"/>
        <a:buChar char="•"/>
        <a:defRPr sz="3200" kern="1200">
          <a:solidFill>
            <a:schemeClr val="tx1"/>
          </a:solidFill>
          <a:latin typeface="Arial" pitchFamily="34" charset="0"/>
          <a:ea typeface="+mn-ea"/>
          <a:cs typeface="+mn-cs"/>
        </a:defRPr>
      </a:lvl1pPr>
      <a:lvl2pPr marL="742950" indent="-285750" algn="l" defTabSz="457200" rtl="0" eaLnBrk="1" fontAlgn="base" hangingPunct="1">
        <a:spcBef>
          <a:spcPct val="20000"/>
        </a:spcBef>
        <a:spcAft>
          <a:spcPct val="0"/>
        </a:spcAft>
        <a:buFont typeface="Arial" pitchFamily="34" charset="0"/>
        <a:buChar char="–"/>
        <a:defRPr sz="2800" kern="1200">
          <a:solidFill>
            <a:schemeClr val="tx1"/>
          </a:solidFill>
          <a:latin typeface="Arial" pitchFamily="34" charset="0"/>
          <a:ea typeface="+mn-ea"/>
          <a:cs typeface="+mn-cs"/>
        </a:defRPr>
      </a:lvl2pPr>
      <a:lvl3pPr marL="1143000" indent="-228600" algn="l" defTabSz="457200" rtl="0" eaLnBrk="1" fontAlgn="base" hangingPunct="1">
        <a:spcBef>
          <a:spcPct val="20000"/>
        </a:spcBef>
        <a:spcAft>
          <a:spcPct val="0"/>
        </a:spcAft>
        <a:buFont typeface="Arial" pitchFamily="34" charset="0"/>
        <a:buChar char="•"/>
        <a:defRPr sz="2400" kern="1200">
          <a:solidFill>
            <a:schemeClr val="tx1"/>
          </a:solidFill>
          <a:latin typeface="Arial" pitchFamily="34" charset="0"/>
          <a:ea typeface="+mn-ea"/>
          <a:cs typeface="+mn-cs"/>
        </a:defRPr>
      </a:lvl3pPr>
      <a:lvl4pPr marL="1600200" indent="-228600" algn="l" defTabSz="457200" rtl="0" eaLnBrk="1" fontAlgn="base" hangingPunct="1">
        <a:spcBef>
          <a:spcPct val="20000"/>
        </a:spcBef>
        <a:spcAft>
          <a:spcPct val="0"/>
        </a:spcAft>
        <a:buFont typeface="Arial" pitchFamily="34" charset="0"/>
        <a:buChar char="–"/>
        <a:defRPr sz="2000" kern="1200">
          <a:solidFill>
            <a:schemeClr val="tx1"/>
          </a:solidFill>
          <a:latin typeface="Arial" pitchFamily="34" charset="0"/>
          <a:ea typeface="+mn-ea"/>
          <a:cs typeface="+mn-cs"/>
        </a:defRPr>
      </a:lvl4pPr>
      <a:lvl5pPr marL="2057400" indent="-228600" algn="l" defTabSz="457200" rtl="0" eaLnBrk="1" fontAlgn="base" hangingPunct="1">
        <a:spcBef>
          <a:spcPct val="20000"/>
        </a:spcBef>
        <a:spcAft>
          <a:spcPct val="0"/>
        </a:spcAft>
        <a:buFont typeface="Arial" pitchFamily="34" charset="0"/>
        <a:buChar char="»"/>
        <a:defRPr sz="2000" kern="1200">
          <a:solidFill>
            <a:schemeClr val="tx1"/>
          </a:solidFill>
          <a:latin typeface="Arial" pitchFamily="34" charset="0"/>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9"/>
          <p:cNvSpPr>
            <a:spLocks noGrp="1" noChangeArrowheads="1"/>
          </p:cNvSpPr>
          <p:nvPr>
            <p:ph type="sldNum" sz="quarter" idx="12"/>
          </p:nvPr>
        </p:nvSpPr>
        <p:spPr>
          <a:noFill/>
        </p:spPr>
        <p:txBody>
          <a:bodyPr/>
          <a:lstStyle>
            <a:lvl1pPr eaLnBrk="0" hangingPunct="0">
              <a:defRPr>
                <a:solidFill>
                  <a:schemeClr val="tx1"/>
                </a:solidFill>
                <a:latin typeface="Arial" pitchFamily="34" charset="0"/>
                <a:ea typeface="ＭＳ Ｐゴシック" pitchFamily="34" charset="-128"/>
              </a:defRPr>
            </a:lvl1pPr>
            <a:lvl2pPr marL="742950" indent="-285750" eaLnBrk="0" hangingPunct="0">
              <a:defRPr>
                <a:solidFill>
                  <a:schemeClr val="tx1"/>
                </a:solidFill>
                <a:latin typeface="Arial" pitchFamily="34" charset="0"/>
                <a:ea typeface="ＭＳ Ｐゴシック" pitchFamily="34" charset="-128"/>
              </a:defRPr>
            </a:lvl2pPr>
            <a:lvl3pPr marL="1143000" indent="-228600" eaLnBrk="0" hangingPunct="0">
              <a:defRPr>
                <a:solidFill>
                  <a:schemeClr val="tx1"/>
                </a:solidFill>
                <a:latin typeface="Arial" pitchFamily="34" charset="0"/>
                <a:ea typeface="ＭＳ Ｐゴシック" pitchFamily="34" charset="-128"/>
              </a:defRPr>
            </a:lvl3pPr>
            <a:lvl4pPr marL="1600200" indent="-228600" eaLnBrk="0" hangingPunct="0">
              <a:defRPr>
                <a:solidFill>
                  <a:schemeClr val="tx1"/>
                </a:solidFill>
                <a:latin typeface="Arial" pitchFamily="34" charset="0"/>
                <a:ea typeface="ＭＳ Ｐゴシック" pitchFamily="34" charset="-128"/>
              </a:defRPr>
            </a:lvl4pPr>
            <a:lvl5pPr marL="2057400" indent="-228600" eaLnBrk="0" hangingPunct="0">
              <a:defRPr>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fld id="{F3EC2C21-5335-43EE-A080-C04EE0C93604}" type="slidenum">
              <a:rPr lang="fr-FR" altLang="fr-FR" smtClean="0"/>
              <a:pPr/>
              <a:t>1</a:t>
            </a:fld>
            <a:endParaRPr lang="fr-FR" altLang="fr-FR" smtClean="0"/>
          </a:p>
        </p:txBody>
      </p:sp>
      <p:sp>
        <p:nvSpPr>
          <p:cNvPr id="4099" name="Titre 1"/>
          <p:cNvSpPr>
            <a:spLocks noGrp="1"/>
          </p:cNvSpPr>
          <p:nvPr>
            <p:ph type="ctrTitle"/>
          </p:nvPr>
        </p:nvSpPr>
        <p:spPr bwMode="auto">
          <a:xfrm>
            <a:off x="1985963" y="1709738"/>
            <a:ext cx="7158037" cy="13001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fr-FR" altLang="fr-FR" dirty="0" smtClean="0">
                <a:ea typeface="Section-Bold"/>
              </a:rPr>
              <a:t>Elections professionnelles 2018</a:t>
            </a:r>
            <a:br>
              <a:rPr lang="fr-FR" altLang="fr-FR" dirty="0" smtClean="0">
                <a:ea typeface="Section-Bold"/>
              </a:rPr>
            </a:br>
            <a:r>
              <a:rPr lang="fr-FR" altLang="fr-FR" sz="2800" i="1" dirty="0" smtClean="0">
                <a:ea typeface="Section-Bold"/>
              </a:rPr>
              <a:t>Réunion organisations syndicales </a:t>
            </a:r>
          </a:p>
        </p:txBody>
      </p:sp>
      <p:sp>
        <p:nvSpPr>
          <p:cNvPr id="4100" name="Sous-titre 2"/>
          <p:cNvSpPr>
            <a:spLocks noGrp="1"/>
          </p:cNvSpPr>
          <p:nvPr>
            <p:ph type="subTitle" idx="1"/>
          </p:nvPr>
        </p:nvSpPr>
        <p:spPr bwMode="auto">
          <a:xfrm>
            <a:off x="1985963" y="3009900"/>
            <a:ext cx="5786437" cy="4953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fr-FR" altLang="fr-FR" dirty="0" smtClean="0">
                <a:ea typeface="Section-Medium"/>
              </a:rPr>
              <a:t>18 octobre 2017</a:t>
            </a:r>
          </a:p>
        </p:txBody>
      </p:sp>
      <p:sp>
        <p:nvSpPr>
          <p:cNvPr id="4101" name="Espace réservé du texte 4"/>
          <p:cNvSpPr>
            <a:spLocks noGrp="1"/>
          </p:cNvSpPr>
          <p:nvPr>
            <p:ph type="body" idx="11"/>
          </p:nvPr>
        </p:nvSpPr>
        <p:spPr bwMode="auto">
          <a:xfrm>
            <a:off x="457200" y="6357938"/>
            <a:ext cx="2133600" cy="3190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r>
              <a:rPr lang="fr-FR" altLang="fr-FR" sz="800" b="1" dirty="0" smtClean="0">
                <a:latin typeface="Arial Unicode MS" panose="020B0604020202020204" pitchFamily="34" charset="-128"/>
                <a:ea typeface="Arial Unicode MS" panose="020B0604020202020204" pitchFamily="34" charset="-128"/>
                <a:cs typeface="Arial Unicode MS" panose="020B0604020202020204" pitchFamily="34" charset="-128"/>
              </a:rPr>
              <a:t>Bureau du statut général, de la diffusion du droit et du dialogue social 1SGDS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Elections professionnelles 2018</a:t>
            </a:r>
            <a:endParaRPr lang="fr-FR" dirty="0"/>
          </a:p>
        </p:txBody>
      </p:sp>
      <p:sp>
        <p:nvSpPr>
          <p:cNvPr id="3" name="Espace réservé du contenu 2"/>
          <p:cNvSpPr>
            <a:spLocks noGrp="1"/>
          </p:cNvSpPr>
          <p:nvPr>
            <p:ph idx="1"/>
          </p:nvPr>
        </p:nvSpPr>
        <p:spPr>
          <a:xfrm>
            <a:off x="266330" y="701336"/>
            <a:ext cx="8420470" cy="5584054"/>
          </a:xfrm>
        </p:spPr>
        <p:txBody>
          <a:bodyPr/>
          <a:lstStyle/>
          <a:p>
            <a:r>
              <a:rPr lang="fr-FR" sz="1800" b="1" dirty="0" smtClean="0">
                <a:latin typeface="Arial Unicode MS" panose="020B0604020202020204" pitchFamily="34" charset="-128"/>
                <a:ea typeface="Arial Unicode MS" panose="020B0604020202020204" pitchFamily="34" charset="-128"/>
                <a:cs typeface="Arial Unicode MS" panose="020B0604020202020204" pitchFamily="34" charset="-128"/>
              </a:rPr>
              <a:t>Au sein de la FPH</a:t>
            </a:r>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 il est créé un </a:t>
            </a:r>
            <a:r>
              <a:rPr lang="fr-FR" sz="1800" b="1" dirty="0" smtClean="0">
                <a:latin typeface="Arial Unicode MS" panose="020B0604020202020204" pitchFamily="34" charset="-128"/>
                <a:ea typeface="Arial Unicode MS" panose="020B0604020202020204" pitchFamily="34" charset="-128"/>
                <a:cs typeface="Arial Unicode MS" panose="020B0604020202020204" pitchFamily="34" charset="-128"/>
              </a:rPr>
              <a:t>CTE</a:t>
            </a:r>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  au sein de chaque établissement </a:t>
            </a:r>
          </a:p>
          <a:p>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public de santé et au sein de chaque établissement public social ou médico-</a:t>
            </a:r>
          </a:p>
          <a:p>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social. </a:t>
            </a:r>
          </a:p>
          <a:p>
            <a:r>
              <a:rPr lang="fr-FR" sz="1800" i="1" dirty="0" smtClean="0">
                <a:latin typeface="Arial Unicode MS" panose="020B0604020202020204" pitchFamily="34" charset="-128"/>
                <a:ea typeface="Arial Unicode MS" panose="020B0604020202020204" pitchFamily="34" charset="-128"/>
                <a:cs typeface="Arial Unicode MS" panose="020B0604020202020204" pitchFamily="34" charset="-128"/>
              </a:rPr>
              <a:t>Pour les CTE  santé :</a:t>
            </a:r>
          </a:p>
          <a:p>
            <a:r>
              <a:rPr lang="fr-FR" sz="1600" dirty="0" smtClean="0">
                <a:latin typeface="Arial Unicode MS" panose="020B0604020202020204" pitchFamily="34" charset="-128"/>
                <a:ea typeface="Arial Unicode MS" panose="020B0604020202020204" pitchFamily="34" charset="-128"/>
                <a:cs typeface="Arial Unicode MS" panose="020B0604020202020204" pitchFamily="34" charset="-128"/>
              </a:rPr>
              <a:t>Effectifs moins de 50 : 3 membres titulaires du personnel </a:t>
            </a:r>
          </a:p>
          <a:p>
            <a:r>
              <a:rPr lang="fr-FR" sz="1600" dirty="0" smtClean="0">
                <a:latin typeface="Arial Unicode MS" panose="020B0604020202020204" pitchFamily="34" charset="-128"/>
                <a:ea typeface="Arial Unicode MS" panose="020B0604020202020204" pitchFamily="34" charset="-128"/>
                <a:cs typeface="Arial Unicode MS" panose="020B0604020202020204" pitchFamily="34" charset="-128"/>
              </a:rPr>
              <a:t>Effectifs de 50 à 99 : 4 membres titulaires du personnel</a:t>
            </a:r>
          </a:p>
          <a:p>
            <a:r>
              <a:rPr lang="fr-FR" sz="1600" dirty="0" smtClean="0">
                <a:latin typeface="Arial Unicode MS" panose="020B0604020202020204" pitchFamily="34" charset="-128"/>
                <a:ea typeface="Arial Unicode MS" panose="020B0604020202020204" pitchFamily="34" charset="-128"/>
                <a:cs typeface="Arial Unicode MS" panose="020B0604020202020204" pitchFamily="34" charset="-128"/>
              </a:rPr>
              <a:t>Effectifs de 100 à 299 : 6 membres titulaires du personnel</a:t>
            </a:r>
          </a:p>
          <a:p>
            <a:r>
              <a:rPr lang="fr-FR" sz="1600" dirty="0" smtClean="0">
                <a:latin typeface="Arial Unicode MS" panose="020B0604020202020204" pitchFamily="34" charset="-128"/>
                <a:ea typeface="Arial Unicode MS" panose="020B0604020202020204" pitchFamily="34" charset="-128"/>
                <a:cs typeface="Arial Unicode MS" panose="020B0604020202020204" pitchFamily="34" charset="-128"/>
              </a:rPr>
              <a:t>Effectifs de 300 à 499 : 8 membres titulaires du personnel</a:t>
            </a:r>
          </a:p>
          <a:p>
            <a:r>
              <a:rPr lang="fr-FR" sz="1600" dirty="0" smtClean="0">
                <a:latin typeface="Arial Unicode MS" panose="020B0604020202020204" pitchFamily="34" charset="-128"/>
                <a:ea typeface="Arial Unicode MS" panose="020B0604020202020204" pitchFamily="34" charset="-128"/>
                <a:cs typeface="Arial Unicode MS" panose="020B0604020202020204" pitchFamily="34" charset="-128"/>
              </a:rPr>
              <a:t>Effectifs de 500 à 999 : 10 membres titulaires du personnel</a:t>
            </a:r>
          </a:p>
          <a:p>
            <a:r>
              <a:rPr lang="fr-FR" sz="1600" dirty="0" smtClean="0">
                <a:latin typeface="Arial Unicode MS" panose="020B0604020202020204" pitchFamily="34" charset="-128"/>
                <a:ea typeface="Arial Unicode MS" panose="020B0604020202020204" pitchFamily="34" charset="-128"/>
                <a:cs typeface="Arial Unicode MS" panose="020B0604020202020204" pitchFamily="34" charset="-128"/>
              </a:rPr>
              <a:t>Effectifs  de 1000 à 1999 : 12 membres titulaires du personnel</a:t>
            </a:r>
          </a:p>
          <a:p>
            <a:r>
              <a:rPr lang="fr-FR" sz="1600" dirty="0" smtClean="0">
                <a:latin typeface="Arial Unicode MS" panose="020B0604020202020204" pitchFamily="34" charset="-128"/>
                <a:ea typeface="Arial Unicode MS" panose="020B0604020202020204" pitchFamily="34" charset="-128"/>
                <a:cs typeface="Arial Unicode MS" panose="020B0604020202020204" pitchFamily="34" charset="-128"/>
              </a:rPr>
              <a:t>Effectifs de 2000 et plus : 15 membres titulaires du personnel</a:t>
            </a:r>
          </a:p>
          <a:p>
            <a:endParaRPr lang="fr-FR" sz="1800" dirty="0">
              <a:latin typeface="Arial Unicode MS" panose="020B0604020202020204" pitchFamily="34" charset="-128"/>
              <a:ea typeface="Arial Unicode MS" panose="020B0604020202020204" pitchFamily="34" charset="-128"/>
              <a:cs typeface="Arial Unicode MS" panose="020B0604020202020204" pitchFamily="34" charset="-128"/>
            </a:endParaRPr>
          </a:p>
          <a:p>
            <a:r>
              <a:rPr lang="fr-FR" sz="1800" i="1" dirty="0" smtClean="0">
                <a:latin typeface="Arial Unicode MS" panose="020B0604020202020204" pitchFamily="34" charset="-128"/>
                <a:ea typeface="Arial Unicode MS" panose="020B0604020202020204" pitchFamily="34" charset="-128"/>
                <a:cs typeface="Arial Unicode MS" panose="020B0604020202020204" pitchFamily="34" charset="-128"/>
              </a:rPr>
              <a:t>Pour les CTE sociaux et médicaux sociaux </a:t>
            </a:r>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 les quatre premiers seuils sont les</a:t>
            </a:r>
          </a:p>
          <a:p>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mêmes et le dernier est pour les établissements comptant 500 agents et plus </a:t>
            </a:r>
          </a:p>
          <a:p>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pour lesquels il y a 10 membres titulaires du personnel.</a:t>
            </a:r>
          </a:p>
          <a:p>
            <a:endParaRPr lang="fr-FR" sz="1600" b="1"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r>
              <a:rPr lang="fr-FR" sz="1600" b="1" dirty="0" smtClean="0">
                <a:latin typeface="Arial Unicode MS" panose="020B0604020202020204" pitchFamily="34" charset="-128"/>
                <a:ea typeface="Arial Unicode MS" panose="020B0604020202020204" pitchFamily="34" charset="-128"/>
                <a:cs typeface="Arial Unicode MS" panose="020B0604020202020204" pitchFamily="34" charset="-128"/>
              </a:rPr>
              <a:t>Rappel : </a:t>
            </a:r>
            <a:r>
              <a:rPr lang="fr-FR" sz="1600" dirty="0" smtClean="0">
                <a:latin typeface="Arial Unicode MS" panose="020B0604020202020204" pitchFamily="34" charset="-128"/>
                <a:ea typeface="Arial Unicode MS" panose="020B0604020202020204" pitchFamily="34" charset="-128"/>
                <a:cs typeface="Arial Unicode MS" panose="020B0604020202020204" pitchFamily="34" charset="-128"/>
              </a:rPr>
              <a:t>Recours au scrutin de sigle en cas d’effectifs &lt; 50.</a:t>
            </a:r>
            <a:endParaRPr lang="fr-FR" sz="160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4" name="Espace réservé du texte 3"/>
          <p:cNvSpPr>
            <a:spLocks noGrp="1"/>
          </p:cNvSpPr>
          <p:nvPr>
            <p:ph type="body" idx="10"/>
          </p:nvPr>
        </p:nvSpPr>
        <p:spPr/>
        <p:txBody>
          <a:bodyPr/>
          <a:lstStyle/>
          <a:p>
            <a:endParaRPr lang="fr-FR"/>
          </a:p>
        </p:txBody>
      </p:sp>
      <p:sp>
        <p:nvSpPr>
          <p:cNvPr id="9" name="Espace réservé du texte 8"/>
          <p:cNvSpPr>
            <a:spLocks noGrp="1"/>
          </p:cNvSpPr>
          <p:nvPr>
            <p:ph type="body" idx="15"/>
          </p:nvPr>
        </p:nvSpPr>
        <p:spPr/>
        <p:txBody>
          <a:bodyPr/>
          <a:lstStyle/>
          <a:p>
            <a:endParaRPr lang="fr-FR"/>
          </a:p>
        </p:txBody>
      </p:sp>
      <p:sp>
        <p:nvSpPr>
          <p:cNvPr id="10" name="Espace réservé du numéro de diapositive 9"/>
          <p:cNvSpPr>
            <a:spLocks noGrp="1"/>
          </p:cNvSpPr>
          <p:nvPr>
            <p:ph type="sldNum" sz="quarter" idx="16"/>
          </p:nvPr>
        </p:nvSpPr>
        <p:spPr/>
        <p:txBody>
          <a:bodyPr/>
          <a:lstStyle/>
          <a:p>
            <a:pPr>
              <a:defRPr/>
            </a:pPr>
            <a:fld id="{A148F07E-8F1C-4B9C-8B65-D9F47AC0A6FD}" type="slidenum">
              <a:rPr lang="fr-FR" altLang="fr-FR" smtClean="0"/>
              <a:pPr>
                <a:defRPr/>
              </a:pPr>
              <a:t>10</a:t>
            </a:fld>
            <a:endParaRPr lang="fr-FR" altLang="fr-FR"/>
          </a:p>
        </p:txBody>
      </p:sp>
    </p:spTree>
    <p:extLst>
      <p:ext uri="{BB962C8B-B14F-4D97-AF65-F5344CB8AC3E}">
        <p14:creationId xmlns:p14="http://schemas.microsoft.com/office/powerpoint/2010/main" val="33483922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Elections professionnelles 2018</a:t>
            </a:r>
            <a:endParaRPr lang="fr-FR" dirty="0"/>
          </a:p>
        </p:txBody>
      </p:sp>
      <p:sp>
        <p:nvSpPr>
          <p:cNvPr id="3" name="Espace réservé du contenu 2"/>
          <p:cNvSpPr>
            <a:spLocks noGrp="1"/>
          </p:cNvSpPr>
          <p:nvPr>
            <p:ph idx="1"/>
          </p:nvPr>
        </p:nvSpPr>
        <p:spPr>
          <a:xfrm>
            <a:off x="368423" y="683581"/>
            <a:ext cx="8229600" cy="5424255"/>
          </a:xfrm>
        </p:spPr>
        <p:txBody>
          <a:bodyPr/>
          <a:lstStyle/>
          <a:p>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Les </a:t>
            </a:r>
            <a:r>
              <a:rPr lang="fr-FR" sz="1800" b="1" dirty="0" smtClean="0">
                <a:latin typeface="Arial Unicode MS" panose="020B0604020202020204" pitchFamily="34" charset="-128"/>
                <a:ea typeface="Arial Unicode MS" panose="020B0604020202020204" pitchFamily="34" charset="-128"/>
                <a:cs typeface="Arial Unicode MS" panose="020B0604020202020204" pitchFamily="34" charset="-128"/>
              </a:rPr>
              <a:t>CAP</a:t>
            </a:r>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 locales et départementales : </a:t>
            </a:r>
          </a:p>
          <a:p>
            <a:endParaRPr lang="fr-FR"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Il en existe 4 pour les corps de catégorie A, 3 pour les corps de</a:t>
            </a:r>
          </a:p>
          <a:p>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catégorie B et 3 pour les corps de catégorie C.</a:t>
            </a:r>
          </a:p>
          <a:p>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Chaque commission est constituée d’un groupe unique, ce dernier </a:t>
            </a:r>
          </a:p>
          <a:p>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étant lui-même constitué d’un ou de deux sous-groupes rassemblant les corps, </a:t>
            </a:r>
          </a:p>
          <a:p>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grades et emplois hiérarchiquement équivalents</a:t>
            </a:r>
            <a:r>
              <a:rPr lang="fr-FR" dirty="0" smtClean="0">
                <a:latin typeface="Arial Unicode MS" panose="020B0604020202020204" pitchFamily="34" charset="-128"/>
                <a:ea typeface="Arial Unicode MS" panose="020B0604020202020204" pitchFamily="34" charset="-128"/>
                <a:cs typeface="Arial Unicode MS" panose="020B0604020202020204" pitchFamily="34" charset="-128"/>
              </a:rPr>
              <a:t>.    </a:t>
            </a:r>
          </a:p>
          <a:p>
            <a:endPar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Une CAP pour un effectif de 4 à 20 agents : 1 représentant titulaire  </a:t>
            </a:r>
          </a:p>
          <a:p>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Une CAP pour un effectif de 21 à 200 agents : 2 représentants titulaires</a:t>
            </a:r>
          </a:p>
          <a:p>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Une CAP pour un effectif de 201 à 500 agents : 3 représentants titulaires</a:t>
            </a:r>
          </a:p>
          <a:p>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Une CAP pour un effectif de 501 à 1000 agents : 4 représentants titulaires</a:t>
            </a:r>
          </a:p>
          <a:p>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Une CAP pour un effectif de 1001 à 2000 agents : 5 représentants titulaires</a:t>
            </a:r>
          </a:p>
          <a:p>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Une CAP pour un effectif de 2000 agents et plus : 6 représentants titulaires.</a:t>
            </a:r>
          </a:p>
          <a:p>
            <a:r>
              <a:rPr lang="fr-FR" sz="1600" b="1" dirty="0" smtClean="0">
                <a:latin typeface="Arial Unicode MS" panose="020B0604020202020204" pitchFamily="34" charset="-128"/>
                <a:ea typeface="Arial Unicode MS" panose="020B0604020202020204" pitchFamily="34" charset="-128"/>
                <a:cs typeface="Arial Unicode MS" panose="020B0604020202020204" pitchFamily="34" charset="-128"/>
              </a:rPr>
              <a:t>N.B :</a:t>
            </a:r>
            <a:r>
              <a:rPr lang="fr-FR" sz="1600" dirty="0" smtClean="0">
                <a:latin typeface="Arial Unicode MS" panose="020B0604020202020204" pitchFamily="34" charset="-128"/>
                <a:ea typeface="Arial Unicode MS" panose="020B0604020202020204" pitchFamily="34" charset="-128"/>
                <a:cs typeface="Arial Unicode MS" panose="020B0604020202020204" pitchFamily="34" charset="-128"/>
              </a:rPr>
              <a:t> Le nombre de représentants du personnel au sein des CAP nationales</a:t>
            </a:r>
          </a:p>
          <a:p>
            <a:r>
              <a:rPr lang="fr-FR" sz="1600" dirty="0" smtClean="0">
                <a:latin typeface="Arial Unicode MS" panose="020B0604020202020204" pitchFamily="34" charset="-128"/>
                <a:ea typeface="Arial Unicode MS" panose="020B0604020202020204" pitchFamily="34" charset="-128"/>
                <a:cs typeface="Arial Unicode MS" panose="020B0604020202020204" pitchFamily="34" charset="-128"/>
              </a:rPr>
              <a:t>des trois corps de direction sont également fixées en fonction de six seuils</a:t>
            </a:r>
          </a:p>
          <a:p>
            <a:r>
              <a:rPr lang="fr-FR" sz="1600" dirty="0" smtClean="0">
                <a:latin typeface="Arial Unicode MS" panose="020B0604020202020204" pitchFamily="34" charset="-128"/>
                <a:ea typeface="Arial Unicode MS" panose="020B0604020202020204" pitchFamily="34" charset="-128"/>
                <a:cs typeface="Arial Unicode MS" panose="020B0604020202020204" pitchFamily="34" charset="-128"/>
              </a:rPr>
              <a:t>d’effectifs.   </a:t>
            </a:r>
            <a:endParaRPr lang="fr-FR" sz="160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4" name="Espace réservé du texte 3"/>
          <p:cNvSpPr>
            <a:spLocks noGrp="1"/>
          </p:cNvSpPr>
          <p:nvPr>
            <p:ph type="body" idx="10"/>
          </p:nvPr>
        </p:nvSpPr>
        <p:spPr/>
        <p:txBody>
          <a:bodyPr/>
          <a:lstStyle/>
          <a:p>
            <a:endParaRPr lang="fr-FR"/>
          </a:p>
        </p:txBody>
      </p:sp>
      <p:sp>
        <p:nvSpPr>
          <p:cNvPr id="9" name="Espace réservé du texte 8"/>
          <p:cNvSpPr>
            <a:spLocks noGrp="1"/>
          </p:cNvSpPr>
          <p:nvPr>
            <p:ph type="body" idx="15"/>
          </p:nvPr>
        </p:nvSpPr>
        <p:spPr/>
        <p:txBody>
          <a:bodyPr/>
          <a:lstStyle/>
          <a:p>
            <a:endParaRPr lang="fr-FR"/>
          </a:p>
        </p:txBody>
      </p:sp>
      <p:sp>
        <p:nvSpPr>
          <p:cNvPr id="10" name="Espace réservé du numéro de diapositive 9"/>
          <p:cNvSpPr>
            <a:spLocks noGrp="1"/>
          </p:cNvSpPr>
          <p:nvPr>
            <p:ph type="sldNum" sz="quarter" idx="16"/>
          </p:nvPr>
        </p:nvSpPr>
        <p:spPr/>
        <p:txBody>
          <a:bodyPr/>
          <a:lstStyle/>
          <a:p>
            <a:pPr>
              <a:defRPr/>
            </a:pPr>
            <a:fld id="{A148F07E-8F1C-4B9C-8B65-D9F47AC0A6FD}" type="slidenum">
              <a:rPr lang="fr-FR" altLang="fr-FR" smtClean="0"/>
              <a:pPr>
                <a:defRPr/>
              </a:pPr>
              <a:t>11</a:t>
            </a:fld>
            <a:endParaRPr lang="fr-FR" altLang="fr-FR"/>
          </a:p>
        </p:txBody>
      </p:sp>
    </p:spTree>
    <p:extLst>
      <p:ext uri="{BB962C8B-B14F-4D97-AF65-F5344CB8AC3E}">
        <p14:creationId xmlns:p14="http://schemas.microsoft.com/office/powerpoint/2010/main" val="13982929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Elections professionnelles 2018</a:t>
            </a:r>
            <a:endParaRPr lang="fr-FR" dirty="0"/>
          </a:p>
        </p:txBody>
      </p:sp>
      <p:sp>
        <p:nvSpPr>
          <p:cNvPr id="3" name="Espace réservé du contenu 2"/>
          <p:cNvSpPr>
            <a:spLocks noGrp="1"/>
          </p:cNvSpPr>
          <p:nvPr>
            <p:ph idx="1"/>
          </p:nvPr>
        </p:nvSpPr>
        <p:spPr>
          <a:xfrm>
            <a:off x="457200" y="781235"/>
            <a:ext cx="8229600" cy="5344357"/>
          </a:xfrm>
        </p:spPr>
        <p:txBody>
          <a:bodyPr/>
          <a:lstStyle/>
          <a:p>
            <a:pPr>
              <a:lnSpc>
                <a:spcPct val="80000"/>
              </a:lnSpc>
              <a:defRPr/>
            </a:pPr>
            <a:r>
              <a:rPr lang="fr-FR" altLang="fr-FR" b="1" dirty="0" smtClean="0">
                <a:latin typeface="Arial Unicode MS" pitchFamily="34" charset="-128"/>
                <a:ea typeface="Arial Unicode MS" pitchFamily="34" charset="-128"/>
                <a:cs typeface="Arial Unicode MS" pitchFamily="34" charset="-128"/>
              </a:rPr>
              <a:t>3 - Règles de dépôt des candidatures  et nouvelles règles de dépôt des</a:t>
            </a:r>
          </a:p>
          <a:p>
            <a:pPr>
              <a:lnSpc>
                <a:spcPct val="80000"/>
              </a:lnSpc>
              <a:defRPr/>
            </a:pPr>
            <a:r>
              <a:rPr lang="fr-FR" altLang="fr-FR" b="1" dirty="0" smtClean="0">
                <a:latin typeface="Arial Unicode MS" pitchFamily="34" charset="-128"/>
                <a:ea typeface="Arial Unicode MS" pitchFamily="34" charset="-128"/>
                <a:cs typeface="Arial Unicode MS" pitchFamily="34" charset="-128"/>
              </a:rPr>
              <a:t>listes de candidats.</a:t>
            </a:r>
          </a:p>
          <a:p>
            <a:pPr>
              <a:lnSpc>
                <a:spcPct val="80000"/>
              </a:lnSpc>
              <a:defRPr/>
            </a:pPr>
            <a:endParaRPr lang="fr-FR" altLang="fr-FR" dirty="0">
              <a:latin typeface="Arial Unicode MS" pitchFamily="34" charset="-128"/>
              <a:ea typeface="Arial Unicode MS" pitchFamily="34" charset="-128"/>
              <a:cs typeface="Arial Unicode MS" pitchFamily="34" charset="-128"/>
            </a:endParaRPr>
          </a:p>
          <a:p>
            <a:pPr marL="0" indent="0">
              <a:lnSpc>
                <a:spcPct val="80000"/>
              </a:lnSpc>
              <a:defRPr/>
            </a:pPr>
            <a:r>
              <a:rPr lang="fr-FR" altLang="fr-FR" sz="1800" dirty="0">
                <a:latin typeface="Arial Unicode MS" pitchFamily="34" charset="-128"/>
                <a:ea typeface="Arial Unicode MS" pitchFamily="34" charset="-128"/>
                <a:cs typeface="Arial Unicode MS" pitchFamily="34" charset="-128"/>
              </a:rPr>
              <a:t>► </a:t>
            </a:r>
            <a:r>
              <a:rPr lang="fr-FR" altLang="fr-FR" sz="1800" b="1" dirty="0">
                <a:latin typeface="Arial Unicode MS" pitchFamily="34" charset="-128"/>
                <a:ea typeface="Arial Unicode MS" pitchFamily="34" charset="-128"/>
                <a:cs typeface="Arial Unicode MS" pitchFamily="34" charset="-128"/>
              </a:rPr>
              <a:t>Avant d’aborder </a:t>
            </a:r>
            <a:r>
              <a:rPr lang="fr-FR" altLang="fr-FR" sz="1800" b="1" dirty="0" smtClean="0">
                <a:latin typeface="Arial Unicode MS" pitchFamily="34" charset="-128"/>
                <a:ea typeface="Arial Unicode MS" pitchFamily="34" charset="-128"/>
                <a:cs typeface="Arial Unicode MS" pitchFamily="34" charset="-128"/>
              </a:rPr>
              <a:t>les nouvelles règles du II de l’article 9bis de la loi du 13 juillet 1983  portant droits et obligations des fonctionnaires, </a:t>
            </a:r>
            <a:r>
              <a:rPr lang="fr-FR" altLang="fr-FR" sz="1800" b="1" dirty="0">
                <a:latin typeface="Arial Unicode MS" pitchFamily="34" charset="-128"/>
                <a:ea typeface="Arial Unicode MS" pitchFamily="34" charset="-128"/>
                <a:cs typeface="Arial Unicode MS" pitchFamily="34" charset="-128"/>
              </a:rPr>
              <a:t>rappel du I de cet article 9bis</a:t>
            </a:r>
            <a:r>
              <a:rPr lang="fr-FR" altLang="fr-FR" sz="1800" dirty="0">
                <a:latin typeface="Arial Unicode MS" pitchFamily="34" charset="-128"/>
                <a:ea typeface="Arial Unicode MS" pitchFamily="34" charset="-128"/>
                <a:cs typeface="Arial Unicode MS" pitchFamily="34" charset="-128"/>
              </a:rPr>
              <a:t>. </a:t>
            </a:r>
          </a:p>
          <a:p>
            <a:pPr marL="285750" indent="-285750">
              <a:lnSpc>
                <a:spcPct val="80000"/>
              </a:lnSpc>
              <a:buFontTx/>
              <a:buChar char="-"/>
              <a:defRPr/>
            </a:pPr>
            <a:r>
              <a:rPr lang="fr-FR" altLang="fr-FR" sz="1800" dirty="0">
                <a:latin typeface="Arial Unicode MS" pitchFamily="34" charset="-128"/>
                <a:ea typeface="Arial Unicode MS" pitchFamily="34" charset="-128"/>
                <a:cs typeface="Arial Unicode MS" pitchFamily="34" charset="-128"/>
              </a:rPr>
              <a:t>Il fixe les conditions que doivent remplir les organisations syndicales pour se présenter :</a:t>
            </a:r>
          </a:p>
          <a:p>
            <a:pPr marL="0" indent="0">
              <a:lnSpc>
                <a:spcPct val="80000"/>
              </a:lnSpc>
              <a:defRPr/>
            </a:pPr>
            <a:r>
              <a:rPr lang="fr-FR" altLang="fr-FR" sz="1800" dirty="0">
                <a:latin typeface="Arial Unicode MS" pitchFamily="34" charset="-128"/>
                <a:ea typeface="Arial Unicode MS" pitchFamily="34" charset="-128"/>
                <a:cs typeface="Arial Unicode MS" pitchFamily="34" charset="-128"/>
              </a:rPr>
              <a:t>Peuvent se présenter les organisations syndicales de fonctionnaires qui, dans la fonction publique où est organisée l’élection, sont légalement constituées depuis au moins deux ans à compter de la date de dépôt légal des statuts et satisfont aux critères de respect des valeurs républicaines et d’indépendance et les organisations syndicales de fonctionnaires affiliées à une union de syndicats de fonctionnaires qui remplit elle-même ces conditions.</a:t>
            </a:r>
          </a:p>
          <a:p>
            <a:pPr marL="0" indent="0">
              <a:lnSpc>
                <a:spcPct val="80000"/>
              </a:lnSpc>
              <a:defRPr/>
            </a:pPr>
            <a:endParaRPr lang="fr-FR" altLang="fr-FR" sz="1800" dirty="0">
              <a:latin typeface="Arial Unicode MS" pitchFamily="34" charset="-128"/>
              <a:ea typeface="Arial Unicode MS" pitchFamily="34" charset="-128"/>
              <a:cs typeface="Arial Unicode MS" pitchFamily="34" charset="-128"/>
            </a:endParaRPr>
          </a:p>
          <a:p>
            <a:pPr marL="285750" indent="-285750">
              <a:lnSpc>
                <a:spcPct val="80000"/>
              </a:lnSpc>
              <a:buFontTx/>
              <a:buChar char="-"/>
              <a:defRPr/>
            </a:pPr>
            <a:r>
              <a:rPr lang="fr-FR" altLang="fr-FR" sz="1800" dirty="0">
                <a:latin typeface="Arial Unicode MS" pitchFamily="34" charset="-128"/>
                <a:ea typeface="Arial Unicode MS" pitchFamily="34" charset="-128"/>
                <a:cs typeface="Arial Unicode MS" pitchFamily="34" charset="-128"/>
              </a:rPr>
              <a:t>Il interdit aux organisations syndicales affiliées à une même union de présenter des listes concurrentes à une même élection.</a:t>
            </a:r>
          </a:p>
          <a:p>
            <a:pPr marL="285750" indent="-285750">
              <a:lnSpc>
                <a:spcPct val="80000"/>
              </a:lnSpc>
              <a:buFontTx/>
              <a:buChar char="-"/>
              <a:defRPr/>
            </a:pPr>
            <a:endParaRPr lang="fr-FR" altLang="fr-FR" sz="1800" dirty="0">
              <a:latin typeface="Arial Unicode MS" pitchFamily="34" charset="-128"/>
              <a:ea typeface="Arial Unicode MS" pitchFamily="34" charset="-128"/>
              <a:cs typeface="Arial Unicode MS" pitchFamily="34" charset="-128"/>
            </a:endParaRPr>
          </a:p>
          <a:p>
            <a:pPr marL="285750" indent="-285750">
              <a:lnSpc>
                <a:spcPct val="80000"/>
              </a:lnSpc>
              <a:buFontTx/>
              <a:buChar char="-"/>
              <a:defRPr/>
            </a:pPr>
            <a:r>
              <a:rPr lang="fr-FR" altLang="fr-FR" sz="1800" dirty="0">
                <a:latin typeface="Arial Unicode MS" pitchFamily="34" charset="-128"/>
                <a:ea typeface="Arial Unicode MS" pitchFamily="34" charset="-128"/>
                <a:cs typeface="Arial Unicode MS" pitchFamily="34" charset="-128"/>
              </a:rPr>
              <a:t>Il indique les voies de recours pour une organisation syndicale qui serait considérée </a:t>
            </a:r>
            <a:r>
              <a:rPr lang="fr-FR" altLang="fr-FR" dirty="0">
                <a:latin typeface="Arial Unicode MS" pitchFamily="34" charset="-128"/>
                <a:ea typeface="Arial Unicode MS" pitchFamily="34" charset="-128"/>
                <a:cs typeface="Arial Unicode MS" pitchFamily="34" charset="-128"/>
              </a:rPr>
              <a:t>par l’administration comme ne remplissant pas ces conditions. </a:t>
            </a:r>
          </a:p>
          <a:p>
            <a:endParaRPr lang="fr-FR" dirty="0" smtClean="0"/>
          </a:p>
          <a:p>
            <a:endParaRPr lang="fr-FR" dirty="0"/>
          </a:p>
          <a:p>
            <a:endParaRPr lang="fr-FR" dirty="0" smtClean="0"/>
          </a:p>
          <a:p>
            <a:endParaRPr lang="fr-FR" dirty="0" smtClean="0"/>
          </a:p>
          <a:p>
            <a:r>
              <a:rPr lang="fr-FR" dirty="0" smtClean="0"/>
              <a:t> </a:t>
            </a:r>
            <a:endParaRPr lang="fr-FR" dirty="0"/>
          </a:p>
        </p:txBody>
      </p:sp>
      <p:sp>
        <p:nvSpPr>
          <p:cNvPr id="4" name="Espace réservé du texte 3"/>
          <p:cNvSpPr>
            <a:spLocks noGrp="1"/>
          </p:cNvSpPr>
          <p:nvPr>
            <p:ph type="body" idx="10"/>
          </p:nvPr>
        </p:nvSpPr>
        <p:spPr/>
        <p:txBody>
          <a:bodyPr/>
          <a:lstStyle/>
          <a:p>
            <a:endParaRPr lang="fr-FR"/>
          </a:p>
        </p:txBody>
      </p:sp>
      <p:sp>
        <p:nvSpPr>
          <p:cNvPr id="9" name="Espace réservé du texte 8"/>
          <p:cNvSpPr>
            <a:spLocks noGrp="1"/>
          </p:cNvSpPr>
          <p:nvPr>
            <p:ph type="body" idx="15"/>
          </p:nvPr>
        </p:nvSpPr>
        <p:spPr/>
        <p:txBody>
          <a:bodyPr/>
          <a:lstStyle/>
          <a:p>
            <a:endParaRPr lang="fr-FR"/>
          </a:p>
        </p:txBody>
      </p:sp>
      <p:sp>
        <p:nvSpPr>
          <p:cNvPr id="10" name="Espace réservé du numéro de diapositive 9"/>
          <p:cNvSpPr>
            <a:spLocks noGrp="1"/>
          </p:cNvSpPr>
          <p:nvPr>
            <p:ph type="sldNum" sz="quarter" idx="16"/>
          </p:nvPr>
        </p:nvSpPr>
        <p:spPr/>
        <p:txBody>
          <a:bodyPr/>
          <a:lstStyle/>
          <a:p>
            <a:pPr>
              <a:defRPr/>
            </a:pPr>
            <a:fld id="{A148F07E-8F1C-4B9C-8B65-D9F47AC0A6FD}" type="slidenum">
              <a:rPr lang="fr-FR" altLang="fr-FR" smtClean="0"/>
              <a:pPr>
                <a:defRPr/>
              </a:pPr>
              <a:t>12</a:t>
            </a:fld>
            <a:endParaRPr lang="fr-FR" altLang="fr-FR"/>
          </a:p>
        </p:txBody>
      </p:sp>
    </p:spTree>
    <p:extLst>
      <p:ext uri="{BB962C8B-B14F-4D97-AF65-F5344CB8AC3E}">
        <p14:creationId xmlns:p14="http://schemas.microsoft.com/office/powerpoint/2010/main" val="39962783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541538" y="754602"/>
            <a:ext cx="8145262" cy="5696013"/>
          </a:xfrm>
        </p:spPr>
        <p:txBody>
          <a:bodyPr/>
          <a:lstStyle/>
          <a:p>
            <a:pPr marL="0" indent="0">
              <a:lnSpc>
                <a:spcPct val="80000"/>
              </a:lnSpc>
              <a:defRPr/>
            </a:pPr>
            <a:r>
              <a:rPr lang="fr-FR" altLang="fr-FR" sz="1800" dirty="0">
                <a:latin typeface="Arial Unicode MS" pitchFamily="34" charset="-128"/>
                <a:ea typeface="Arial Unicode MS" pitchFamily="34" charset="-128"/>
                <a:cs typeface="Arial Unicode MS" pitchFamily="34" charset="-128"/>
              </a:rPr>
              <a:t>► </a:t>
            </a:r>
            <a:r>
              <a:rPr lang="fr-FR" altLang="fr-FR" sz="1800" b="1" dirty="0">
                <a:latin typeface="Arial Unicode MS" pitchFamily="34" charset="-128"/>
                <a:ea typeface="Arial Unicode MS" pitchFamily="34" charset="-128"/>
                <a:cs typeface="Arial Unicode MS" pitchFamily="34" charset="-128"/>
              </a:rPr>
              <a:t>Le II de l’article 9bis dispose que </a:t>
            </a:r>
            <a:r>
              <a:rPr lang="fr-FR" altLang="fr-FR" sz="1800" dirty="0">
                <a:latin typeface="Arial Unicode MS" pitchFamily="34" charset="-128"/>
                <a:ea typeface="Arial Unicode MS" pitchFamily="34" charset="-128"/>
                <a:cs typeface="Arial Unicode MS" pitchFamily="34" charset="-128"/>
              </a:rPr>
              <a:t>« </a:t>
            </a:r>
            <a:r>
              <a:rPr lang="fr-FR" altLang="fr-FR" sz="1800" i="1" dirty="0">
                <a:latin typeface="Arial Unicode MS" pitchFamily="34" charset="-128"/>
                <a:ea typeface="Arial Unicode MS" pitchFamily="34" charset="-128"/>
                <a:cs typeface="Arial Unicode MS" pitchFamily="34" charset="-128"/>
              </a:rPr>
              <a:t>Pour favoriser l’égal accès des femmes et des hommes aux responsabilités professionnelles et sociales, les listes de candidats aux élections professionnelles sont composées d’un nombre de femmes et d’hommes correspondant à la part de femmes et d’hommes représentés au sein de l’instance concernée.</a:t>
            </a:r>
          </a:p>
          <a:p>
            <a:pPr marL="0" indent="0">
              <a:lnSpc>
                <a:spcPct val="80000"/>
              </a:lnSpc>
              <a:defRPr/>
            </a:pPr>
            <a:r>
              <a:rPr lang="fr-FR" altLang="fr-FR" sz="1800" i="1" dirty="0">
                <a:latin typeface="Arial Unicode MS" pitchFamily="34" charset="-128"/>
                <a:ea typeface="Arial Unicode MS" pitchFamily="34" charset="-128"/>
                <a:cs typeface="Arial Unicode MS" pitchFamily="34" charset="-128"/>
              </a:rPr>
              <a:t>Un décret en Conseil d’Etat fixe les conditions d’application du présent II</a:t>
            </a:r>
            <a:r>
              <a:rPr lang="fr-FR" altLang="fr-FR" sz="1800" dirty="0">
                <a:latin typeface="Arial Unicode MS" pitchFamily="34" charset="-128"/>
                <a:ea typeface="Arial Unicode MS" pitchFamily="34" charset="-128"/>
                <a:cs typeface="Arial Unicode MS" pitchFamily="34" charset="-128"/>
              </a:rPr>
              <a:t> ».  </a:t>
            </a:r>
          </a:p>
          <a:p>
            <a:pPr marL="0" indent="0">
              <a:lnSpc>
                <a:spcPct val="80000"/>
              </a:lnSpc>
              <a:defRPr/>
            </a:pPr>
            <a:endParaRPr lang="fr-FR" altLang="fr-FR" sz="1800" dirty="0">
              <a:latin typeface="Arial Unicode MS" pitchFamily="34" charset="-128"/>
              <a:ea typeface="Arial Unicode MS" pitchFamily="34" charset="-128"/>
              <a:cs typeface="Arial Unicode MS" pitchFamily="34" charset="-128"/>
            </a:endParaRPr>
          </a:p>
          <a:p>
            <a:pPr marL="0" indent="0">
              <a:lnSpc>
                <a:spcPct val="80000"/>
              </a:lnSpc>
              <a:defRPr/>
            </a:pPr>
            <a:r>
              <a:rPr lang="fr-FR" altLang="fr-FR" sz="1800" dirty="0">
                <a:latin typeface="Arial Unicode MS" pitchFamily="34" charset="-128"/>
                <a:ea typeface="Arial Unicode MS" pitchFamily="34" charset="-128"/>
                <a:cs typeface="Arial Unicode MS" pitchFamily="34" charset="-128"/>
              </a:rPr>
              <a:t>Ce décret est publié : décret n°2017-1201 du 27 juillet 2017 relatif à la représentation des femmes et des hommes au sein des organismes consultatifs de la fonction publique.</a:t>
            </a:r>
          </a:p>
          <a:p>
            <a:pPr marL="0" indent="0">
              <a:lnSpc>
                <a:spcPct val="80000"/>
              </a:lnSpc>
              <a:defRPr/>
            </a:pPr>
            <a:endParaRPr lang="fr-FR" altLang="fr-FR" sz="1800" dirty="0">
              <a:latin typeface="Arial Unicode MS" pitchFamily="34" charset="-128"/>
              <a:ea typeface="Arial Unicode MS" pitchFamily="34" charset="-128"/>
              <a:cs typeface="Arial Unicode MS" pitchFamily="34" charset="-128"/>
            </a:endParaRPr>
          </a:p>
          <a:p>
            <a:pPr marL="0" indent="0">
              <a:lnSpc>
                <a:spcPct val="80000"/>
              </a:lnSpc>
              <a:defRPr/>
            </a:pPr>
            <a:r>
              <a:rPr lang="fr-FR" altLang="fr-FR" sz="1800" dirty="0">
                <a:latin typeface="Arial Unicode MS" pitchFamily="34" charset="-128"/>
                <a:ea typeface="Arial Unicode MS" pitchFamily="34" charset="-128"/>
                <a:cs typeface="Arial Unicode MS" pitchFamily="34" charset="-128"/>
              </a:rPr>
              <a:t>La loi fixe une obligation de représentation équilibrée sur </a:t>
            </a:r>
            <a:r>
              <a:rPr lang="fr-FR" altLang="fr-FR" sz="1800" b="1" dirty="0">
                <a:latin typeface="Arial Unicode MS" pitchFamily="34" charset="-128"/>
                <a:ea typeface="Arial Unicode MS" pitchFamily="34" charset="-128"/>
                <a:cs typeface="Arial Unicode MS" pitchFamily="34" charset="-128"/>
              </a:rPr>
              <a:t>les listes de candidats </a:t>
            </a:r>
            <a:r>
              <a:rPr lang="fr-FR" altLang="fr-FR" sz="1800" dirty="0">
                <a:latin typeface="Arial Unicode MS" pitchFamily="34" charset="-128"/>
                <a:ea typeface="Arial Unicode MS" pitchFamily="34" charset="-128"/>
                <a:cs typeface="Arial Unicode MS" pitchFamily="34" charset="-128"/>
              </a:rPr>
              <a:t>aux élections professionnelles. </a:t>
            </a:r>
          </a:p>
          <a:p>
            <a:pPr marL="0" indent="0">
              <a:lnSpc>
                <a:spcPct val="80000"/>
              </a:lnSpc>
              <a:defRPr/>
            </a:pPr>
            <a:endParaRPr lang="fr-FR" altLang="fr-FR" sz="1800" dirty="0">
              <a:latin typeface="Arial Unicode MS" pitchFamily="34" charset="-128"/>
              <a:ea typeface="Arial Unicode MS" pitchFamily="34" charset="-128"/>
              <a:cs typeface="Arial Unicode MS" pitchFamily="34" charset="-128"/>
            </a:endParaRPr>
          </a:p>
          <a:p>
            <a:pPr marL="0" indent="0">
              <a:lnSpc>
                <a:spcPct val="80000"/>
              </a:lnSpc>
              <a:defRPr/>
            </a:pPr>
            <a:r>
              <a:rPr lang="fr-FR" altLang="fr-FR" sz="1800" dirty="0">
                <a:latin typeface="Arial Unicode MS" pitchFamily="34" charset="-128"/>
                <a:ea typeface="Arial Unicode MS" pitchFamily="34" charset="-128"/>
                <a:cs typeface="Arial Unicode MS" pitchFamily="34" charset="-128"/>
              </a:rPr>
              <a:t>L’obligation porte ainsi sur les scrutins de liste (CT obligatoires, CAP et CCP). </a:t>
            </a:r>
          </a:p>
          <a:p>
            <a:pPr marL="0" indent="0">
              <a:lnSpc>
                <a:spcPct val="80000"/>
              </a:lnSpc>
              <a:defRPr/>
            </a:pPr>
            <a:r>
              <a:rPr lang="fr-FR" altLang="fr-FR" sz="1800" dirty="0">
                <a:latin typeface="Arial Unicode MS" pitchFamily="34" charset="-128"/>
                <a:ea typeface="Arial Unicode MS" pitchFamily="34" charset="-128"/>
                <a:cs typeface="Arial Unicode MS" pitchFamily="34" charset="-128"/>
              </a:rPr>
              <a:t>Ne sont donc pas concernés les scrutins de sigle et les instances composées par agrégation ou dépouillement de résultats d’autres niveaux. </a:t>
            </a:r>
          </a:p>
          <a:p>
            <a:pPr marL="0" indent="0">
              <a:lnSpc>
                <a:spcPct val="80000"/>
              </a:lnSpc>
              <a:defRPr/>
            </a:pPr>
            <a:endParaRPr lang="fr-FR" altLang="fr-FR" sz="1800" dirty="0">
              <a:latin typeface="Arial Unicode MS" pitchFamily="34" charset="-128"/>
              <a:ea typeface="Arial Unicode MS" pitchFamily="34" charset="-128"/>
              <a:cs typeface="Arial Unicode MS" pitchFamily="34" charset="-128"/>
            </a:endParaRPr>
          </a:p>
          <a:p>
            <a:pPr marL="0" indent="0">
              <a:lnSpc>
                <a:spcPct val="80000"/>
              </a:lnSpc>
              <a:defRPr/>
            </a:pPr>
            <a:r>
              <a:rPr lang="fr-FR" altLang="fr-FR" sz="1800" dirty="0">
                <a:latin typeface="Arial Unicode MS" pitchFamily="34" charset="-128"/>
                <a:ea typeface="Arial Unicode MS" pitchFamily="34" charset="-128"/>
                <a:cs typeface="Arial Unicode MS" pitchFamily="34" charset="-128"/>
              </a:rPr>
              <a:t>Cette obligation s’impose dans les trois versants de la fonction publique. </a:t>
            </a:r>
          </a:p>
          <a:p>
            <a:endParaRPr lang="fr-FR" dirty="0"/>
          </a:p>
        </p:txBody>
      </p:sp>
      <p:sp>
        <p:nvSpPr>
          <p:cNvPr id="4" name="Espace réservé du texte 3"/>
          <p:cNvSpPr>
            <a:spLocks noGrp="1"/>
          </p:cNvSpPr>
          <p:nvPr>
            <p:ph type="body" idx="10"/>
          </p:nvPr>
        </p:nvSpPr>
        <p:spPr/>
        <p:txBody>
          <a:bodyPr/>
          <a:lstStyle/>
          <a:p>
            <a:endParaRPr lang="fr-FR"/>
          </a:p>
        </p:txBody>
      </p:sp>
      <p:sp>
        <p:nvSpPr>
          <p:cNvPr id="9" name="Espace réservé du texte 8"/>
          <p:cNvSpPr>
            <a:spLocks noGrp="1"/>
          </p:cNvSpPr>
          <p:nvPr>
            <p:ph type="body" idx="15"/>
          </p:nvPr>
        </p:nvSpPr>
        <p:spPr/>
        <p:txBody>
          <a:bodyPr/>
          <a:lstStyle/>
          <a:p>
            <a:endParaRPr lang="fr-FR"/>
          </a:p>
        </p:txBody>
      </p:sp>
      <p:sp>
        <p:nvSpPr>
          <p:cNvPr id="10" name="Espace réservé du numéro de diapositive 9"/>
          <p:cNvSpPr>
            <a:spLocks noGrp="1"/>
          </p:cNvSpPr>
          <p:nvPr>
            <p:ph type="sldNum" sz="quarter" idx="16"/>
          </p:nvPr>
        </p:nvSpPr>
        <p:spPr/>
        <p:txBody>
          <a:bodyPr/>
          <a:lstStyle/>
          <a:p>
            <a:pPr>
              <a:defRPr/>
            </a:pPr>
            <a:fld id="{A148F07E-8F1C-4B9C-8B65-D9F47AC0A6FD}" type="slidenum">
              <a:rPr lang="fr-FR" altLang="fr-FR" smtClean="0"/>
              <a:pPr>
                <a:defRPr/>
              </a:pPr>
              <a:t>13</a:t>
            </a:fld>
            <a:endParaRPr lang="fr-FR" altLang="fr-FR"/>
          </a:p>
        </p:txBody>
      </p:sp>
    </p:spTree>
    <p:extLst>
      <p:ext uri="{BB962C8B-B14F-4D97-AF65-F5344CB8AC3E}">
        <p14:creationId xmlns:p14="http://schemas.microsoft.com/office/powerpoint/2010/main" val="23307716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b="1" dirty="0"/>
              <a:t>Les dispositions retenues par la loi et le décret  :</a:t>
            </a:r>
          </a:p>
          <a:p>
            <a:endParaRPr lang="fr-FR" b="1" dirty="0"/>
          </a:p>
          <a:p>
            <a:pPr marL="0" indent="0">
              <a:lnSpc>
                <a:spcPct val="80000"/>
              </a:lnSpc>
              <a:defRPr/>
            </a:pPr>
            <a:r>
              <a:rPr lang="fr-FR" altLang="fr-FR" dirty="0">
                <a:latin typeface="Arial Unicode MS" pitchFamily="34" charset="-128"/>
                <a:ea typeface="Arial Unicode MS" pitchFamily="34" charset="-128"/>
                <a:cs typeface="Arial Unicode MS" pitchFamily="34" charset="-128"/>
              </a:rPr>
              <a:t>1° Listes de candidats présentées par les organisations syndicales doivent comprendre un nombre de femmes et un nombre d’hommes correspondant aux parts de femmes et d’hommes représentés au sein de l’instance concernée.</a:t>
            </a:r>
          </a:p>
          <a:p>
            <a:pPr marL="285750" indent="-285750">
              <a:lnSpc>
                <a:spcPct val="80000"/>
              </a:lnSpc>
              <a:buFontTx/>
              <a:buChar char="-"/>
              <a:defRPr/>
            </a:pPr>
            <a:endParaRPr lang="fr-FR" altLang="fr-FR" dirty="0">
              <a:latin typeface="Arial Unicode MS" pitchFamily="34" charset="-128"/>
              <a:ea typeface="Arial Unicode MS" pitchFamily="34" charset="-128"/>
              <a:cs typeface="Arial Unicode MS" pitchFamily="34" charset="-128"/>
            </a:endParaRPr>
          </a:p>
          <a:p>
            <a:pPr marL="0" indent="0">
              <a:lnSpc>
                <a:spcPct val="80000"/>
              </a:lnSpc>
              <a:defRPr/>
            </a:pPr>
            <a:r>
              <a:rPr lang="fr-FR" altLang="fr-FR" dirty="0">
                <a:latin typeface="Arial Unicode MS" pitchFamily="34" charset="-128"/>
                <a:ea typeface="Arial Unicode MS" pitchFamily="34" charset="-128"/>
                <a:cs typeface="Arial Unicode MS" pitchFamily="34" charset="-128"/>
              </a:rPr>
              <a:t>2° </a:t>
            </a:r>
            <a:r>
              <a:rPr lang="fr-FR" altLang="fr-FR" b="1" dirty="0">
                <a:latin typeface="Arial Unicode MS" pitchFamily="34" charset="-128"/>
                <a:ea typeface="Arial Unicode MS" pitchFamily="34" charset="-128"/>
                <a:cs typeface="Arial Unicode MS" pitchFamily="34" charset="-128"/>
              </a:rPr>
              <a:t>Principe </a:t>
            </a:r>
            <a:r>
              <a:rPr lang="fr-FR" altLang="fr-FR" dirty="0">
                <a:latin typeface="Arial Unicode MS" pitchFamily="34" charset="-128"/>
                <a:ea typeface="Arial Unicode MS" pitchFamily="34" charset="-128"/>
                <a:cs typeface="Arial Unicode MS" pitchFamily="34" charset="-128"/>
              </a:rPr>
              <a:t>: Ces parts sont appréciées (photographiées) au </a:t>
            </a:r>
            <a:r>
              <a:rPr lang="fr-FR" altLang="fr-FR" u="sng" dirty="0">
                <a:latin typeface="Arial Unicode MS" pitchFamily="34" charset="-128"/>
                <a:ea typeface="Arial Unicode MS" pitchFamily="34" charset="-128"/>
                <a:cs typeface="Arial Unicode MS" pitchFamily="34" charset="-128"/>
              </a:rPr>
              <a:t>1</a:t>
            </a:r>
            <a:r>
              <a:rPr lang="fr-FR" altLang="fr-FR" u="sng" baseline="30000" dirty="0">
                <a:latin typeface="Arial Unicode MS" pitchFamily="34" charset="-128"/>
                <a:ea typeface="Arial Unicode MS" pitchFamily="34" charset="-128"/>
                <a:cs typeface="Arial Unicode MS" pitchFamily="34" charset="-128"/>
              </a:rPr>
              <a:t>er</a:t>
            </a:r>
            <a:r>
              <a:rPr lang="fr-FR" altLang="fr-FR" u="sng" dirty="0">
                <a:latin typeface="Arial Unicode MS" pitchFamily="34" charset="-128"/>
                <a:ea typeface="Arial Unicode MS" pitchFamily="34" charset="-128"/>
                <a:cs typeface="Arial Unicode MS" pitchFamily="34" charset="-128"/>
              </a:rPr>
              <a:t> janvier de l’année de l’élection</a:t>
            </a:r>
            <a:r>
              <a:rPr lang="fr-FR" altLang="fr-FR" dirty="0">
                <a:latin typeface="Arial Unicode MS" pitchFamily="34" charset="-128"/>
                <a:ea typeface="Arial Unicode MS" pitchFamily="34" charset="-128"/>
                <a:cs typeface="Arial Unicode MS" pitchFamily="34" charset="-128"/>
              </a:rPr>
              <a:t> et arrêtées au plus tard </a:t>
            </a:r>
            <a:r>
              <a:rPr lang="fr-FR" altLang="fr-FR" u="sng" dirty="0">
                <a:latin typeface="Arial Unicode MS" pitchFamily="34" charset="-128"/>
                <a:ea typeface="Arial Unicode MS" pitchFamily="34" charset="-128"/>
                <a:cs typeface="Arial Unicode MS" pitchFamily="34" charset="-128"/>
              </a:rPr>
              <a:t>6 mois avant le scrutin</a:t>
            </a:r>
            <a:r>
              <a:rPr lang="fr-FR" altLang="fr-FR" dirty="0">
                <a:latin typeface="Arial Unicode MS" pitchFamily="34" charset="-128"/>
                <a:ea typeface="Arial Unicode MS" pitchFamily="34" charset="-128"/>
                <a:cs typeface="Arial Unicode MS" pitchFamily="34" charset="-128"/>
              </a:rPr>
              <a:t>.</a:t>
            </a:r>
          </a:p>
          <a:p>
            <a:pPr marL="285750" indent="-285750">
              <a:lnSpc>
                <a:spcPct val="80000"/>
              </a:lnSpc>
              <a:buFontTx/>
              <a:buChar char="-"/>
              <a:defRPr/>
            </a:pPr>
            <a:endParaRPr lang="fr-FR" altLang="fr-FR" dirty="0">
              <a:latin typeface="Arial Unicode MS" pitchFamily="34" charset="-128"/>
              <a:ea typeface="Arial Unicode MS" pitchFamily="34" charset="-128"/>
              <a:cs typeface="Arial Unicode MS" pitchFamily="34" charset="-128"/>
            </a:endParaRPr>
          </a:p>
          <a:p>
            <a:pPr marL="0" indent="0">
              <a:lnSpc>
                <a:spcPct val="80000"/>
              </a:lnSpc>
              <a:defRPr/>
            </a:pPr>
            <a:r>
              <a:rPr lang="fr-FR" altLang="fr-FR" dirty="0">
                <a:latin typeface="Arial Unicode MS" pitchFamily="34" charset="-128"/>
                <a:ea typeface="Arial Unicode MS" pitchFamily="34" charset="-128"/>
                <a:cs typeface="Arial Unicode MS" pitchFamily="34" charset="-128"/>
              </a:rPr>
              <a:t>Ainsi, les arrêtés ou décisions de création des instances fixent notamment le nombre de représentants du personnel en fonction des effectifs. </a:t>
            </a:r>
          </a:p>
          <a:p>
            <a:pPr marL="0" indent="0">
              <a:lnSpc>
                <a:spcPct val="80000"/>
              </a:lnSpc>
              <a:defRPr/>
            </a:pPr>
            <a:r>
              <a:rPr lang="fr-FR" altLang="fr-FR" dirty="0">
                <a:latin typeface="Arial Unicode MS" pitchFamily="34" charset="-128"/>
                <a:ea typeface="Arial Unicode MS" pitchFamily="34" charset="-128"/>
                <a:cs typeface="Arial Unicode MS" pitchFamily="34" charset="-128"/>
              </a:rPr>
              <a:t>Ces arrêtés ou décisions doivent dorénavant fixer les effectifs de femmes et d’hommes représentés au sein de l’instance (et donc le pourcentage). </a:t>
            </a:r>
            <a:endParaRPr lang="fr-FR" dirty="0"/>
          </a:p>
          <a:p>
            <a:endParaRPr lang="fr-FR" dirty="0"/>
          </a:p>
        </p:txBody>
      </p:sp>
      <p:sp>
        <p:nvSpPr>
          <p:cNvPr id="4" name="Espace réservé du texte 3"/>
          <p:cNvSpPr>
            <a:spLocks noGrp="1"/>
          </p:cNvSpPr>
          <p:nvPr>
            <p:ph type="body" idx="10"/>
          </p:nvPr>
        </p:nvSpPr>
        <p:spPr/>
        <p:txBody>
          <a:bodyPr/>
          <a:lstStyle/>
          <a:p>
            <a:endParaRPr lang="fr-FR"/>
          </a:p>
        </p:txBody>
      </p:sp>
      <p:sp>
        <p:nvSpPr>
          <p:cNvPr id="9" name="Espace réservé du texte 8"/>
          <p:cNvSpPr>
            <a:spLocks noGrp="1"/>
          </p:cNvSpPr>
          <p:nvPr>
            <p:ph type="body" idx="15"/>
          </p:nvPr>
        </p:nvSpPr>
        <p:spPr/>
        <p:txBody>
          <a:bodyPr/>
          <a:lstStyle/>
          <a:p>
            <a:endParaRPr lang="fr-FR"/>
          </a:p>
        </p:txBody>
      </p:sp>
      <p:sp>
        <p:nvSpPr>
          <p:cNvPr id="10" name="Espace réservé du numéro de diapositive 9"/>
          <p:cNvSpPr>
            <a:spLocks noGrp="1"/>
          </p:cNvSpPr>
          <p:nvPr>
            <p:ph type="sldNum" sz="quarter" idx="16"/>
          </p:nvPr>
        </p:nvSpPr>
        <p:spPr/>
        <p:txBody>
          <a:bodyPr/>
          <a:lstStyle/>
          <a:p>
            <a:pPr>
              <a:defRPr/>
            </a:pPr>
            <a:fld id="{A148F07E-8F1C-4B9C-8B65-D9F47AC0A6FD}" type="slidenum">
              <a:rPr lang="fr-FR" altLang="fr-FR" smtClean="0"/>
              <a:pPr>
                <a:defRPr/>
              </a:pPr>
              <a:t>14</a:t>
            </a:fld>
            <a:endParaRPr lang="fr-FR" altLang="fr-FR"/>
          </a:p>
        </p:txBody>
      </p:sp>
    </p:spTree>
    <p:extLst>
      <p:ext uri="{BB962C8B-B14F-4D97-AF65-F5344CB8AC3E}">
        <p14:creationId xmlns:p14="http://schemas.microsoft.com/office/powerpoint/2010/main" val="14389500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457200" y="910166"/>
            <a:ext cx="8229600" cy="5277569"/>
          </a:xfrm>
        </p:spPr>
        <p:txBody>
          <a:bodyPr/>
          <a:lstStyle/>
          <a:p>
            <a:r>
              <a:rPr lang="fr-FR" dirty="0" smtClean="0">
                <a:latin typeface="Arial Unicode MS" panose="020B0604020202020204" pitchFamily="34" charset="-128"/>
                <a:ea typeface="Arial Unicode MS" panose="020B0604020202020204" pitchFamily="34" charset="-128"/>
                <a:cs typeface="Arial Unicode MS" panose="020B0604020202020204" pitchFamily="34" charset="-128"/>
              </a:rPr>
              <a:t>Pour les CT, les effectifs pris en compte au 1</a:t>
            </a:r>
            <a:r>
              <a:rPr lang="fr-FR" baseline="30000" dirty="0" smtClean="0">
                <a:latin typeface="Arial Unicode MS" panose="020B0604020202020204" pitchFamily="34" charset="-128"/>
                <a:ea typeface="Arial Unicode MS" panose="020B0604020202020204" pitchFamily="34" charset="-128"/>
                <a:cs typeface="Arial Unicode MS" panose="020B0604020202020204" pitchFamily="34" charset="-128"/>
              </a:rPr>
              <a:t>er</a:t>
            </a:r>
            <a:r>
              <a:rPr lang="fr-FR" dirty="0" smtClean="0">
                <a:latin typeface="Arial Unicode MS" panose="020B0604020202020204" pitchFamily="34" charset="-128"/>
                <a:ea typeface="Arial Unicode MS" panose="020B0604020202020204" pitchFamily="34" charset="-128"/>
                <a:cs typeface="Arial Unicode MS" panose="020B0604020202020204" pitchFamily="34" charset="-128"/>
              </a:rPr>
              <a:t> janvier 2018 sont </a:t>
            </a:r>
          </a:p>
          <a:p>
            <a:r>
              <a:rPr lang="fr-FR" dirty="0" smtClean="0">
                <a:latin typeface="Arial Unicode MS" panose="020B0604020202020204" pitchFamily="34" charset="-128"/>
                <a:ea typeface="Arial Unicode MS" panose="020B0604020202020204" pitchFamily="34" charset="-128"/>
                <a:cs typeface="Arial Unicode MS" panose="020B0604020202020204" pitchFamily="34" charset="-128"/>
              </a:rPr>
              <a:t>l’ensemble des personnels suivants exerçant leurs fonctions dans le </a:t>
            </a:r>
          </a:p>
          <a:p>
            <a:r>
              <a:rPr lang="fr-FR" dirty="0" smtClean="0">
                <a:latin typeface="Arial Unicode MS" panose="020B0604020202020204" pitchFamily="34" charset="-128"/>
                <a:ea typeface="Arial Unicode MS" panose="020B0604020202020204" pitchFamily="34" charset="-128"/>
                <a:cs typeface="Arial Unicode MS" panose="020B0604020202020204" pitchFamily="34" charset="-128"/>
              </a:rPr>
              <a:t>périmètre du service pour lequel le CT est institué ou placés en position</a:t>
            </a:r>
          </a:p>
          <a:p>
            <a:r>
              <a:rPr lang="fr-FR" dirty="0" smtClean="0">
                <a:latin typeface="Arial Unicode MS" panose="020B0604020202020204" pitchFamily="34" charset="-128"/>
                <a:ea typeface="Arial Unicode MS" panose="020B0604020202020204" pitchFamily="34" charset="-128"/>
                <a:cs typeface="Arial Unicode MS" panose="020B0604020202020204" pitchFamily="34" charset="-128"/>
              </a:rPr>
              <a:t>de congé parental ou de congé rémunéré :</a:t>
            </a:r>
          </a:p>
          <a:p>
            <a:pPr>
              <a:buFontTx/>
              <a:buChar char="-"/>
            </a:pPr>
            <a:r>
              <a:rPr lang="fr-FR" dirty="0" smtClean="0">
                <a:latin typeface="Arial Unicode MS" panose="020B0604020202020204" pitchFamily="34" charset="-128"/>
                <a:ea typeface="Arial Unicode MS" panose="020B0604020202020204" pitchFamily="34" charset="-128"/>
                <a:cs typeface="Arial Unicode MS" panose="020B0604020202020204" pitchFamily="34" charset="-128"/>
              </a:rPr>
              <a:t>les fonctionnaires titulaires et stagiaires</a:t>
            </a:r>
          </a:p>
          <a:p>
            <a:pPr>
              <a:buFontTx/>
              <a:buChar char="-"/>
            </a:pPr>
            <a:r>
              <a:rPr lang="fr-FR" dirty="0" smtClean="0">
                <a:latin typeface="Arial Unicode MS" panose="020B0604020202020204" pitchFamily="34" charset="-128"/>
                <a:ea typeface="Arial Unicode MS" panose="020B0604020202020204" pitchFamily="34" charset="-128"/>
                <a:cs typeface="Arial Unicode MS" panose="020B0604020202020204" pitchFamily="34" charset="-128"/>
              </a:rPr>
              <a:t>les agents contractuels de droit public et de droit privé </a:t>
            </a:r>
          </a:p>
          <a:p>
            <a:pPr>
              <a:buFontTx/>
              <a:buChar char="-"/>
            </a:pPr>
            <a:r>
              <a:rPr lang="fr-FR" dirty="0" smtClean="0">
                <a:latin typeface="Arial Unicode MS" panose="020B0604020202020204" pitchFamily="34" charset="-128"/>
                <a:ea typeface="Arial Unicode MS" panose="020B0604020202020204" pitchFamily="34" charset="-128"/>
                <a:cs typeface="Arial Unicode MS" panose="020B0604020202020204" pitchFamily="34" charset="-128"/>
              </a:rPr>
              <a:t>les personnels à statut ouvrier (personnel FPE).</a:t>
            </a:r>
          </a:p>
          <a:p>
            <a:pPr>
              <a:buFontTx/>
              <a:buChar char="-"/>
            </a:pPr>
            <a:endParaRPr lang="fr-FR" dirty="0">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r>
              <a:rPr lang="fr-FR" dirty="0" smtClean="0">
                <a:latin typeface="Arial Unicode MS" panose="020B0604020202020204" pitchFamily="34" charset="-128"/>
                <a:ea typeface="Arial Unicode MS" panose="020B0604020202020204" pitchFamily="34" charset="-128"/>
                <a:cs typeface="Arial Unicode MS" panose="020B0604020202020204" pitchFamily="34" charset="-128"/>
              </a:rPr>
              <a:t>Pour les CAP, les effectifs pris en compte au 1</a:t>
            </a:r>
            <a:r>
              <a:rPr lang="fr-FR" baseline="30000" dirty="0" smtClean="0">
                <a:latin typeface="Arial Unicode MS" panose="020B0604020202020204" pitchFamily="34" charset="-128"/>
                <a:ea typeface="Arial Unicode MS" panose="020B0604020202020204" pitchFamily="34" charset="-128"/>
                <a:cs typeface="Arial Unicode MS" panose="020B0604020202020204" pitchFamily="34" charset="-128"/>
              </a:rPr>
              <a:t>er</a:t>
            </a:r>
            <a:r>
              <a:rPr lang="fr-FR" dirty="0" smtClean="0">
                <a:latin typeface="Arial Unicode MS" panose="020B0604020202020204" pitchFamily="34" charset="-128"/>
                <a:ea typeface="Arial Unicode MS" panose="020B0604020202020204" pitchFamily="34" charset="-128"/>
                <a:cs typeface="Arial Unicode MS" panose="020B0604020202020204" pitchFamily="34" charset="-128"/>
              </a:rPr>
              <a:t> janvier 2018 sont les fonctionnaires titulaires du ou des grades représentés au sein de la CAP, à l’exception de ceux placés en disponibilité.      </a:t>
            </a:r>
            <a:endParaRPr lang="fr-FR"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4" name="Espace réservé du texte 3"/>
          <p:cNvSpPr>
            <a:spLocks noGrp="1"/>
          </p:cNvSpPr>
          <p:nvPr>
            <p:ph type="body" idx="10"/>
          </p:nvPr>
        </p:nvSpPr>
        <p:spPr/>
        <p:txBody>
          <a:bodyPr/>
          <a:lstStyle/>
          <a:p>
            <a:endParaRPr lang="fr-FR"/>
          </a:p>
        </p:txBody>
      </p:sp>
      <p:sp>
        <p:nvSpPr>
          <p:cNvPr id="9" name="Espace réservé du texte 8"/>
          <p:cNvSpPr>
            <a:spLocks noGrp="1"/>
          </p:cNvSpPr>
          <p:nvPr>
            <p:ph type="body" idx="15"/>
          </p:nvPr>
        </p:nvSpPr>
        <p:spPr/>
        <p:txBody>
          <a:bodyPr/>
          <a:lstStyle/>
          <a:p>
            <a:endParaRPr lang="fr-FR"/>
          </a:p>
        </p:txBody>
      </p:sp>
      <p:sp>
        <p:nvSpPr>
          <p:cNvPr id="10" name="Espace réservé du numéro de diapositive 9"/>
          <p:cNvSpPr>
            <a:spLocks noGrp="1"/>
          </p:cNvSpPr>
          <p:nvPr>
            <p:ph type="sldNum" sz="quarter" idx="16"/>
          </p:nvPr>
        </p:nvSpPr>
        <p:spPr/>
        <p:txBody>
          <a:bodyPr/>
          <a:lstStyle/>
          <a:p>
            <a:pPr>
              <a:defRPr/>
            </a:pPr>
            <a:fld id="{A148F07E-8F1C-4B9C-8B65-D9F47AC0A6FD}" type="slidenum">
              <a:rPr lang="fr-FR" altLang="fr-FR" smtClean="0"/>
              <a:pPr>
                <a:defRPr/>
              </a:pPr>
              <a:t>15</a:t>
            </a:fld>
            <a:endParaRPr lang="fr-FR" altLang="fr-FR"/>
          </a:p>
        </p:txBody>
      </p:sp>
    </p:spTree>
    <p:extLst>
      <p:ext uri="{BB962C8B-B14F-4D97-AF65-F5344CB8AC3E}">
        <p14:creationId xmlns:p14="http://schemas.microsoft.com/office/powerpoint/2010/main" val="973295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457201" y="745725"/>
            <a:ext cx="8220693" cy="45719"/>
          </a:xfrm>
        </p:spPr>
        <p:txBody>
          <a:bodyPr/>
          <a:lstStyle/>
          <a:p>
            <a:pPr marL="0" indent="0">
              <a:lnSpc>
                <a:spcPct val="80000"/>
              </a:lnSpc>
              <a:defRPr/>
            </a:pPr>
            <a:r>
              <a:rPr lang="fr-FR" altLang="fr-FR" b="1" dirty="0">
                <a:latin typeface="Arial Unicode MS" pitchFamily="34" charset="-128"/>
                <a:ea typeface="Arial Unicode MS" pitchFamily="34" charset="-128"/>
                <a:cs typeface="Arial Unicode MS" pitchFamily="34" charset="-128"/>
              </a:rPr>
              <a:t>Exception </a:t>
            </a:r>
            <a:r>
              <a:rPr lang="fr-FR" altLang="fr-FR" dirty="0">
                <a:latin typeface="Arial Unicode MS" pitchFamily="34" charset="-128"/>
                <a:ea typeface="Arial Unicode MS" pitchFamily="34" charset="-128"/>
                <a:cs typeface="Arial Unicode MS" pitchFamily="34" charset="-128"/>
              </a:rPr>
              <a:t>: Dans le cas où une réorganisation des services ou une modification statutaire entraîne une variation de ces effectifs de plus de 20%, les parts respectives de femmes et d’hommes sont appréciées et fixées 4 mois au plus tard avant la date du scrutin.</a:t>
            </a:r>
          </a:p>
          <a:p>
            <a:pPr marL="285750" indent="-285750">
              <a:lnSpc>
                <a:spcPct val="80000"/>
              </a:lnSpc>
              <a:buFontTx/>
              <a:buChar char="-"/>
              <a:defRPr/>
            </a:pPr>
            <a:endParaRPr lang="fr-FR" altLang="fr-FR" dirty="0">
              <a:latin typeface="Arial Unicode MS" pitchFamily="34" charset="-128"/>
              <a:ea typeface="Arial Unicode MS" pitchFamily="34" charset="-128"/>
              <a:cs typeface="Arial Unicode MS" pitchFamily="34" charset="-128"/>
            </a:endParaRPr>
          </a:p>
          <a:p>
            <a:pPr marL="0" indent="0">
              <a:lnSpc>
                <a:spcPct val="80000"/>
              </a:lnSpc>
              <a:defRPr/>
            </a:pPr>
            <a:r>
              <a:rPr lang="fr-FR" altLang="fr-FR" dirty="0">
                <a:latin typeface="Arial Unicode MS" pitchFamily="34" charset="-128"/>
                <a:ea typeface="Arial Unicode MS" pitchFamily="34" charset="-128"/>
                <a:cs typeface="Arial Unicode MS" pitchFamily="34" charset="-128"/>
              </a:rPr>
              <a:t>3°Au sein de la liste de candidats, les parts de femmes et d’hommes sont calculées sur l’ensemble des candidats, titulaires et suppléants.</a:t>
            </a:r>
          </a:p>
          <a:p>
            <a:pPr marL="0" indent="0">
              <a:lnSpc>
                <a:spcPct val="80000"/>
              </a:lnSpc>
              <a:defRPr/>
            </a:pPr>
            <a:endParaRPr lang="fr-FR" altLang="fr-FR" dirty="0">
              <a:latin typeface="Arial Unicode MS" pitchFamily="34" charset="-128"/>
              <a:ea typeface="Arial Unicode MS" pitchFamily="34" charset="-128"/>
              <a:cs typeface="Arial Unicode MS" pitchFamily="34" charset="-128"/>
            </a:endParaRPr>
          </a:p>
          <a:p>
            <a:pPr marL="0" indent="0">
              <a:lnSpc>
                <a:spcPct val="80000"/>
              </a:lnSpc>
              <a:defRPr/>
            </a:pPr>
            <a:r>
              <a:rPr lang="fr-FR" altLang="fr-FR" dirty="0">
                <a:latin typeface="Arial Unicode MS" pitchFamily="34" charset="-128"/>
                <a:ea typeface="Arial Unicode MS" pitchFamily="34" charset="-128"/>
                <a:cs typeface="Arial Unicode MS" pitchFamily="34" charset="-128"/>
              </a:rPr>
              <a:t>4°Lorsque le calcul des parts n’aboutit pas à un nombre entier, l’organisation syndicale procède indifféremment à l’arrondi inférieur ou supérieur.</a:t>
            </a:r>
          </a:p>
          <a:p>
            <a:pPr marL="285750" indent="-285750">
              <a:lnSpc>
                <a:spcPct val="80000"/>
              </a:lnSpc>
              <a:buFontTx/>
              <a:buChar char="-"/>
              <a:defRPr/>
            </a:pPr>
            <a:endParaRPr lang="fr-FR" altLang="fr-FR" dirty="0">
              <a:latin typeface="Arial Unicode MS" pitchFamily="34" charset="-128"/>
              <a:ea typeface="Arial Unicode MS" pitchFamily="34" charset="-128"/>
              <a:cs typeface="Arial Unicode MS" pitchFamily="34" charset="-128"/>
            </a:endParaRPr>
          </a:p>
          <a:p>
            <a:pPr marL="0" indent="0">
              <a:lnSpc>
                <a:spcPct val="80000"/>
              </a:lnSpc>
              <a:defRPr/>
            </a:pPr>
            <a:r>
              <a:rPr lang="fr-FR" altLang="fr-FR" dirty="0">
                <a:latin typeface="Arial Unicode MS" pitchFamily="34" charset="-128"/>
                <a:ea typeface="Arial Unicode MS" pitchFamily="34" charset="-128"/>
                <a:cs typeface="Arial Unicode MS" pitchFamily="34" charset="-128"/>
              </a:rPr>
              <a:t>5°Un candidat inéligible est remplacé par un candidat de même sexe ou non dès lors que les parts de femmes et d’hommes sur l’ensemble des candidats est respectée, dans la limite permise, le cas échéant, par le choix de l’arrondi. </a:t>
            </a:r>
          </a:p>
          <a:p>
            <a:pPr marL="0" indent="0">
              <a:lnSpc>
                <a:spcPct val="80000"/>
              </a:lnSpc>
              <a:defRPr/>
            </a:pPr>
            <a:r>
              <a:rPr lang="fr-FR" altLang="fr-FR" dirty="0">
                <a:latin typeface="Arial Unicode MS" pitchFamily="34" charset="-128"/>
                <a:ea typeface="Arial Unicode MS" pitchFamily="34" charset="-128"/>
                <a:cs typeface="Arial Unicode MS" pitchFamily="34" charset="-128"/>
              </a:rPr>
              <a:t>A l’occasion de cette désignation, le délégué de liste peut modifier  </a:t>
            </a:r>
          </a:p>
          <a:p>
            <a:pPr marL="0" indent="0">
              <a:lnSpc>
                <a:spcPct val="80000"/>
              </a:lnSpc>
              <a:defRPr/>
            </a:pPr>
            <a:r>
              <a:rPr lang="fr-FR" altLang="fr-FR" dirty="0">
                <a:latin typeface="Arial Unicode MS" pitchFamily="34" charset="-128"/>
                <a:ea typeface="Arial Unicode MS" pitchFamily="34" charset="-128"/>
                <a:cs typeface="Arial Unicode MS" pitchFamily="34" charset="-128"/>
              </a:rPr>
              <a:t>l’ordre de présentation de la liste.</a:t>
            </a:r>
          </a:p>
          <a:p>
            <a:endParaRPr lang="fr-FR" dirty="0"/>
          </a:p>
        </p:txBody>
      </p:sp>
      <p:sp>
        <p:nvSpPr>
          <p:cNvPr id="4" name="Espace réservé du texte 3"/>
          <p:cNvSpPr>
            <a:spLocks noGrp="1"/>
          </p:cNvSpPr>
          <p:nvPr>
            <p:ph type="body" idx="10"/>
          </p:nvPr>
        </p:nvSpPr>
        <p:spPr/>
        <p:txBody>
          <a:bodyPr/>
          <a:lstStyle/>
          <a:p>
            <a:endParaRPr lang="fr-FR"/>
          </a:p>
        </p:txBody>
      </p:sp>
      <p:sp>
        <p:nvSpPr>
          <p:cNvPr id="9" name="Espace réservé du texte 8"/>
          <p:cNvSpPr>
            <a:spLocks noGrp="1"/>
          </p:cNvSpPr>
          <p:nvPr>
            <p:ph type="body" idx="15"/>
          </p:nvPr>
        </p:nvSpPr>
        <p:spPr/>
        <p:txBody>
          <a:bodyPr/>
          <a:lstStyle/>
          <a:p>
            <a:endParaRPr lang="fr-FR"/>
          </a:p>
        </p:txBody>
      </p:sp>
      <p:sp>
        <p:nvSpPr>
          <p:cNvPr id="10" name="Espace réservé du numéro de diapositive 9"/>
          <p:cNvSpPr>
            <a:spLocks noGrp="1"/>
          </p:cNvSpPr>
          <p:nvPr>
            <p:ph type="sldNum" sz="quarter" idx="16"/>
          </p:nvPr>
        </p:nvSpPr>
        <p:spPr/>
        <p:txBody>
          <a:bodyPr/>
          <a:lstStyle/>
          <a:p>
            <a:pPr>
              <a:defRPr/>
            </a:pPr>
            <a:fld id="{A148F07E-8F1C-4B9C-8B65-D9F47AC0A6FD}" type="slidenum">
              <a:rPr lang="fr-FR" altLang="fr-FR" smtClean="0"/>
              <a:pPr>
                <a:defRPr/>
              </a:pPr>
              <a:t>16</a:t>
            </a:fld>
            <a:endParaRPr lang="fr-FR" altLang="fr-FR"/>
          </a:p>
        </p:txBody>
      </p:sp>
    </p:spTree>
    <p:extLst>
      <p:ext uri="{BB962C8B-B14F-4D97-AF65-F5344CB8AC3E}">
        <p14:creationId xmlns:p14="http://schemas.microsoft.com/office/powerpoint/2010/main" val="34324874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Elections professionnelles 2018</a:t>
            </a:r>
            <a:endParaRPr lang="fr-FR" dirty="0"/>
          </a:p>
        </p:txBody>
      </p:sp>
      <p:sp>
        <p:nvSpPr>
          <p:cNvPr id="3" name="Espace réservé du contenu 2"/>
          <p:cNvSpPr>
            <a:spLocks noGrp="1"/>
          </p:cNvSpPr>
          <p:nvPr>
            <p:ph idx="1"/>
          </p:nvPr>
        </p:nvSpPr>
        <p:spPr>
          <a:xfrm>
            <a:off x="457201" y="656948"/>
            <a:ext cx="8589146" cy="5992984"/>
          </a:xfrm>
        </p:spPr>
        <p:txBody>
          <a:bodyPr/>
          <a:lstStyle/>
          <a:p>
            <a:pPr marL="0" indent="0">
              <a:lnSpc>
                <a:spcPct val="80000"/>
              </a:lnSpc>
              <a:defRPr/>
            </a:pPr>
            <a:r>
              <a:rPr lang="fr-FR" altLang="fr-FR" sz="1800" dirty="0">
                <a:latin typeface="Arial Unicode MS" panose="020B0604020202020204" pitchFamily="34" charset="-128"/>
                <a:ea typeface="Arial Unicode MS" panose="020B0604020202020204" pitchFamily="34" charset="-128"/>
                <a:cs typeface="Arial Unicode MS" panose="020B0604020202020204" pitchFamily="34" charset="-128"/>
              </a:rPr>
              <a:t>6° Pour les CT, à l’issue des délais de contrôle de l’éligibilité :</a:t>
            </a:r>
          </a:p>
          <a:p>
            <a:pPr marL="0" indent="0">
              <a:lnSpc>
                <a:spcPct val="80000"/>
              </a:lnSpc>
              <a:defRPr/>
            </a:pPr>
            <a:endParaRPr lang="fr-FR" altLang="fr-FR" sz="1800" dirty="0">
              <a:latin typeface="Arial Unicode MS" panose="020B0604020202020204" pitchFamily="34" charset="-128"/>
              <a:ea typeface="Arial Unicode MS" panose="020B0604020202020204" pitchFamily="34" charset="-128"/>
              <a:cs typeface="Arial Unicode MS" panose="020B0604020202020204" pitchFamily="34" charset="-128"/>
            </a:endParaRPr>
          </a:p>
          <a:p>
            <a:pPr marL="285750" indent="-285750">
              <a:lnSpc>
                <a:spcPct val="80000"/>
              </a:lnSpc>
              <a:buFontTx/>
              <a:buChar char="-"/>
              <a:defRPr/>
            </a:pPr>
            <a:r>
              <a:rPr lang="fr-FR" altLang="fr-FR" sz="1800" dirty="0">
                <a:latin typeface="Arial Unicode MS" panose="020B0604020202020204" pitchFamily="34" charset="-128"/>
                <a:ea typeface="Arial Unicode MS" panose="020B0604020202020204" pitchFamily="34" charset="-128"/>
                <a:cs typeface="Arial Unicode MS" panose="020B0604020202020204" pitchFamily="34" charset="-128"/>
              </a:rPr>
              <a:t>chaque liste doit comporter un nombre de noms égal au nombre de sièges de titulaires et suppléants à pourvoir ou au moins au deux tiers</a:t>
            </a:r>
          </a:p>
          <a:p>
            <a:pPr marL="285750" indent="-285750">
              <a:lnSpc>
                <a:spcPct val="80000"/>
              </a:lnSpc>
              <a:buFontTx/>
              <a:buChar char="-"/>
              <a:defRPr/>
            </a:pPr>
            <a:r>
              <a:rPr lang="fr-FR" altLang="fr-FR" sz="1800" dirty="0">
                <a:latin typeface="Arial Unicode MS" panose="020B0604020202020204" pitchFamily="34" charset="-128"/>
                <a:ea typeface="Arial Unicode MS" panose="020B0604020202020204" pitchFamily="34" charset="-128"/>
                <a:cs typeface="Arial Unicode MS" panose="020B0604020202020204" pitchFamily="34" charset="-128"/>
              </a:rPr>
              <a:t>et, les parts respectives de femmes et d’hommes sur ces noms sont appréciées sur la liste complète ou la liste incomplète.</a:t>
            </a:r>
          </a:p>
          <a:p>
            <a:pPr marL="285750" indent="-285750">
              <a:lnSpc>
                <a:spcPct val="80000"/>
              </a:lnSpc>
              <a:buFontTx/>
              <a:buChar char="-"/>
              <a:defRPr/>
            </a:pPr>
            <a:r>
              <a:rPr lang="fr-FR" altLang="fr-FR" sz="1800" dirty="0">
                <a:latin typeface="Arial Unicode MS" panose="020B0604020202020204" pitchFamily="34" charset="-128"/>
                <a:ea typeface="Arial Unicode MS" panose="020B0604020202020204" pitchFamily="34" charset="-128"/>
                <a:cs typeface="Arial Unicode MS" panose="020B0604020202020204" pitchFamily="34" charset="-128"/>
              </a:rPr>
              <a:t>A défaut de respecter ces conditions, la liste est irrecevable. </a:t>
            </a:r>
          </a:p>
          <a:p>
            <a:pPr marL="285750" indent="-285750">
              <a:lnSpc>
                <a:spcPct val="80000"/>
              </a:lnSpc>
              <a:buFontTx/>
              <a:buChar char="-"/>
              <a:defRPr/>
            </a:pPr>
            <a:endParaRPr lang="fr-FR" altLang="fr-FR" sz="1800" dirty="0">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lnSpc>
                <a:spcPct val="80000"/>
              </a:lnSpc>
              <a:defRPr/>
            </a:pPr>
            <a:r>
              <a:rPr lang="fr-FR" altLang="fr-FR" sz="1800" dirty="0">
                <a:latin typeface="Arial Unicode MS" panose="020B0604020202020204" pitchFamily="34" charset="-128"/>
                <a:ea typeface="Arial Unicode MS" panose="020B0604020202020204" pitchFamily="34" charset="-128"/>
                <a:cs typeface="Arial Unicode MS" panose="020B0604020202020204" pitchFamily="34" charset="-128"/>
              </a:rPr>
              <a:t>7° Pour les CAP, à l’issue du délai de contrôle de l’éligibilité :</a:t>
            </a:r>
          </a:p>
          <a:p>
            <a:pPr marL="0" indent="0">
              <a:lnSpc>
                <a:spcPct val="80000"/>
              </a:lnSpc>
              <a:defRPr/>
            </a:pPr>
            <a:endParaRPr lang="fr-FR" altLang="fr-FR" sz="1800" dirty="0">
              <a:latin typeface="Arial Unicode MS" panose="020B0604020202020204" pitchFamily="34" charset="-128"/>
              <a:ea typeface="Arial Unicode MS" panose="020B0604020202020204" pitchFamily="34" charset="-128"/>
              <a:cs typeface="Arial Unicode MS" panose="020B0604020202020204" pitchFamily="34" charset="-128"/>
            </a:endParaRPr>
          </a:p>
          <a:p>
            <a:pPr marL="285750" indent="-285750">
              <a:lnSpc>
                <a:spcPct val="80000"/>
              </a:lnSpc>
              <a:buFontTx/>
              <a:buChar char="-"/>
              <a:defRPr/>
            </a:pPr>
            <a:r>
              <a:rPr lang="fr-FR" altLang="fr-FR" sz="1800" dirty="0">
                <a:latin typeface="Arial Unicode MS" panose="020B0604020202020204" pitchFamily="34" charset="-128"/>
                <a:ea typeface="Arial Unicode MS" panose="020B0604020202020204" pitchFamily="34" charset="-128"/>
                <a:cs typeface="Arial Unicode MS" panose="020B0604020202020204" pitchFamily="34" charset="-128"/>
              </a:rPr>
              <a:t>chaque liste doit comprendre autant de noms qu’il y a de postes à pourvoir, titulaires et suppléants, pour un grade donné (la liste peut donc être déposée sur un, plusieurs ou tous les grades du corps) </a:t>
            </a:r>
          </a:p>
          <a:p>
            <a:pPr marL="285750" indent="-285750">
              <a:lnSpc>
                <a:spcPct val="80000"/>
              </a:lnSpc>
              <a:buFontTx/>
              <a:buChar char="-"/>
              <a:defRPr/>
            </a:pPr>
            <a:r>
              <a:rPr lang="fr-FR" altLang="fr-FR" sz="1800" dirty="0">
                <a:latin typeface="Arial Unicode MS" panose="020B0604020202020204" pitchFamily="34" charset="-128"/>
                <a:ea typeface="Arial Unicode MS" panose="020B0604020202020204" pitchFamily="34" charset="-128"/>
                <a:cs typeface="Arial Unicode MS" panose="020B0604020202020204" pitchFamily="34" charset="-128"/>
              </a:rPr>
              <a:t>et, les parts respectives de femmes et d’hommes s’apprécient sur cette liste de candidats reconnus éligibles.</a:t>
            </a:r>
          </a:p>
          <a:p>
            <a:pPr marL="0" indent="0">
              <a:lnSpc>
                <a:spcPct val="80000"/>
              </a:lnSpc>
              <a:defRPr/>
            </a:pPr>
            <a:r>
              <a:rPr lang="fr-FR" altLang="fr-FR" sz="1800" dirty="0">
                <a:latin typeface="Arial Unicode MS" panose="020B0604020202020204" pitchFamily="34" charset="-128"/>
                <a:ea typeface="Arial Unicode MS" panose="020B0604020202020204" pitchFamily="34" charset="-128"/>
                <a:cs typeface="Arial Unicode MS" panose="020B0604020202020204" pitchFamily="34" charset="-128"/>
              </a:rPr>
              <a:t>-    A défaut de respecter ces conditions </a:t>
            </a:r>
            <a:r>
              <a:rPr lang="fr-FR" altLang="fr-FR" sz="1800">
                <a:latin typeface="Arial Unicode MS" panose="020B0604020202020204" pitchFamily="34" charset="-128"/>
                <a:ea typeface="Arial Unicode MS" panose="020B0604020202020204" pitchFamily="34" charset="-128"/>
                <a:cs typeface="Arial Unicode MS" panose="020B0604020202020204" pitchFamily="34" charset="-128"/>
              </a:rPr>
              <a:t>sur </a:t>
            </a:r>
            <a:r>
              <a:rPr lang="fr-FR" altLang="fr-FR" sz="1800" smtClean="0">
                <a:latin typeface="Arial Unicode MS" panose="020B0604020202020204" pitchFamily="34" charset="-128"/>
                <a:ea typeface="Arial Unicode MS" panose="020B0604020202020204" pitchFamily="34" charset="-128"/>
                <a:cs typeface="Arial Unicode MS" panose="020B0604020202020204" pitchFamily="34" charset="-128"/>
              </a:rPr>
              <a:t>l’ensemble des </a:t>
            </a:r>
            <a:r>
              <a:rPr lang="fr-FR" alt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grades </a:t>
            </a:r>
            <a:r>
              <a:rPr lang="fr-FR" altLang="fr-FR" sz="1800" dirty="0">
                <a:latin typeface="Arial Unicode MS" panose="020B0604020202020204" pitchFamily="34" charset="-128"/>
                <a:ea typeface="Arial Unicode MS" panose="020B0604020202020204" pitchFamily="34" charset="-128"/>
                <a:cs typeface="Arial Unicode MS" panose="020B0604020202020204" pitchFamily="34" charset="-128"/>
              </a:rPr>
              <a:t>sur lesquels elle est présentée, la liste est irrecevable sur un grade ou plusieurs des grades sur lesquels elle est présentée.</a:t>
            </a:r>
          </a:p>
          <a:p>
            <a:pPr marL="0" indent="0">
              <a:lnSpc>
                <a:spcPct val="80000"/>
              </a:lnSpc>
              <a:defRPr/>
            </a:pPr>
            <a:r>
              <a:rPr lang="fr-FR" altLang="fr-FR" sz="1400" b="1" dirty="0" smtClean="0">
                <a:latin typeface="Arial Unicode MS" panose="020B0604020202020204" pitchFamily="34" charset="-128"/>
                <a:ea typeface="Arial Unicode MS" panose="020B0604020202020204" pitchFamily="34" charset="-128"/>
                <a:cs typeface="Arial Unicode MS" panose="020B0604020202020204" pitchFamily="34" charset="-128"/>
              </a:rPr>
              <a:t>Voir </a:t>
            </a:r>
            <a:r>
              <a:rPr lang="fr-FR" altLang="fr-FR" sz="1400" b="1" dirty="0">
                <a:latin typeface="Arial Unicode MS" panose="020B0604020202020204" pitchFamily="34" charset="-128"/>
                <a:ea typeface="Arial Unicode MS" panose="020B0604020202020204" pitchFamily="34" charset="-128"/>
                <a:cs typeface="Arial Unicode MS" panose="020B0604020202020204" pitchFamily="34" charset="-128"/>
              </a:rPr>
              <a:t>le document distribué avec des exemples.</a:t>
            </a:r>
          </a:p>
          <a:p>
            <a:pPr marL="0" indent="0">
              <a:lnSpc>
                <a:spcPct val="80000"/>
              </a:lnSpc>
              <a:defRPr/>
            </a:pPr>
            <a:r>
              <a:rPr lang="fr-FR" altLang="fr-FR" sz="1400" b="1" dirty="0" smtClean="0">
                <a:latin typeface="Arial Unicode MS" panose="020B0604020202020204" pitchFamily="34" charset="-128"/>
                <a:ea typeface="Arial Unicode MS" panose="020B0604020202020204" pitchFamily="34" charset="-128"/>
                <a:cs typeface="Arial Unicode MS" panose="020B0604020202020204" pitchFamily="34" charset="-128"/>
              </a:rPr>
              <a:t>N.B </a:t>
            </a:r>
            <a:r>
              <a:rPr lang="fr-FR" altLang="fr-FR" sz="1400" b="1" dirty="0">
                <a:latin typeface="Arial Unicode MS" panose="020B0604020202020204" pitchFamily="34" charset="-128"/>
                <a:ea typeface="Arial Unicode MS" panose="020B0604020202020204" pitchFamily="34" charset="-128"/>
                <a:cs typeface="Arial Unicode MS" panose="020B0604020202020204" pitchFamily="34" charset="-128"/>
              </a:rPr>
              <a:t>: </a:t>
            </a:r>
            <a:r>
              <a:rPr lang="fr-FR" altLang="fr-FR" sz="1400" dirty="0">
                <a:latin typeface="Arial Unicode MS" panose="020B0604020202020204" pitchFamily="34" charset="-128"/>
                <a:ea typeface="Arial Unicode MS" panose="020B0604020202020204" pitchFamily="34" charset="-128"/>
                <a:cs typeface="Arial Unicode MS" panose="020B0604020202020204" pitchFamily="34" charset="-128"/>
              </a:rPr>
              <a:t>Le dépôt de chaque liste comprend, outre un délégué de liste, voire un délégué suppléant, une déclaration de candidature signée par chaque candidat.</a:t>
            </a:r>
          </a:p>
          <a:p>
            <a:pPr marL="0" indent="0">
              <a:lnSpc>
                <a:spcPct val="80000"/>
              </a:lnSpc>
              <a:defRPr/>
            </a:pPr>
            <a:r>
              <a:rPr lang="fr-FR" altLang="fr-FR" sz="1400" b="1" dirty="0">
                <a:latin typeface="Arial Unicode MS" panose="020B0604020202020204" pitchFamily="34" charset="-128"/>
                <a:ea typeface="Arial Unicode MS" panose="020B0604020202020204" pitchFamily="34" charset="-128"/>
                <a:cs typeface="Arial Unicode MS" panose="020B0604020202020204" pitchFamily="34" charset="-128"/>
              </a:rPr>
              <a:t>Dorénavant, chaque liste mentionne les nom, prénoms et sexe de chaque candidat et indique le nombre de femmes et d’hommes.  </a:t>
            </a:r>
          </a:p>
          <a:p>
            <a:endParaRPr lang="fr-FR" sz="1800" dirty="0"/>
          </a:p>
        </p:txBody>
      </p:sp>
      <p:sp>
        <p:nvSpPr>
          <p:cNvPr id="4" name="Espace réservé du texte 3"/>
          <p:cNvSpPr>
            <a:spLocks noGrp="1"/>
          </p:cNvSpPr>
          <p:nvPr>
            <p:ph type="body" idx="10"/>
          </p:nvPr>
        </p:nvSpPr>
        <p:spPr/>
        <p:txBody>
          <a:bodyPr/>
          <a:lstStyle/>
          <a:p>
            <a:endParaRPr lang="fr-FR"/>
          </a:p>
        </p:txBody>
      </p:sp>
      <p:sp>
        <p:nvSpPr>
          <p:cNvPr id="9" name="Espace réservé du texte 8"/>
          <p:cNvSpPr>
            <a:spLocks noGrp="1"/>
          </p:cNvSpPr>
          <p:nvPr>
            <p:ph type="body" idx="15"/>
          </p:nvPr>
        </p:nvSpPr>
        <p:spPr/>
        <p:txBody>
          <a:bodyPr/>
          <a:lstStyle/>
          <a:p>
            <a:endParaRPr lang="fr-FR"/>
          </a:p>
        </p:txBody>
      </p:sp>
      <p:sp>
        <p:nvSpPr>
          <p:cNvPr id="10" name="Espace réservé du numéro de diapositive 9"/>
          <p:cNvSpPr>
            <a:spLocks noGrp="1"/>
          </p:cNvSpPr>
          <p:nvPr>
            <p:ph type="sldNum" sz="quarter" idx="16"/>
          </p:nvPr>
        </p:nvSpPr>
        <p:spPr/>
        <p:txBody>
          <a:bodyPr/>
          <a:lstStyle/>
          <a:p>
            <a:pPr>
              <a:defRPr/>
            </a:pPr>
            <a:fld id="{A148F07E-8F1C-4B9C-8B65-D9F47AC0A6FD}" type="slidenum">
              <a:rPr lang="fr-FR" altLang="fr-FR" smtClean="0"/>
              <a:pPr>
                <a:defRPr/>
              </a:pPr>
              <a:t>17</a:t>
            </a:fld>
            <a:endParaRPr lang="fr-FR" altLang="fr-FR"/>
          </a:p>
        </p:txBody>
      </p:sp>
    </p:spTree>
    <p:extLst>
      <p:ext uri="{BB962C8B-B14F-4D97-AF65-F5344CB8AC3E}">
        <p14:creationId xmlns:p14="http://schemas.microsoft.com/office/powerpoint/2010/main" val="684722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Elections professionnelles 2018</a:t>
            </a:r>
            <a:endParaRPr lang="fr-FR" dirty="0"/>
          </a:p>
        </p:txBody>
      </p:sp>
      <p:sp>
        <p:nvSpPr>
          <p:cNvPr id="3" name="Espace réservé du contenu 2"/>
          <p:cNvSpPr>
            <a:spLocks noGrp="1"/>
          </p:cNvSpPr>
          <p:nvPr>
            <p:ph idx="1"/>
          </p:nvPr>
        </p:nvSpPr>
        <p:spPr>
          <a:xfrm>
            <a:off x="363984" y="910166"/>
            <a:ext cx="8322816" cy="5171037"/>
          </a:xfrm>
        </p:spPr>
        <p:txBody>
          <a:bodyPr/>
          <a:lstStyle/>
          <a:p>
            <a:r>
              <a:rPr lang="fr-FR" b="1" dirty="0" smtClean="0">
                <a:latin typeface="Arial Unicode MS" panose="020B0604020202020204" pitchFamily="34" charset="-128"/>
                <a:ea typeface="Arial Unicode MS" panose="020B0604020202020204" pitchFamily="34" charset="-128"/>
                <a:cs typeface="Arial Unicode MS" panose="020B0604020202020204" pitchFamily="34" charset="-128"/>
              </a:rPr>
              <a:t>4- Rappel des règles de vote par correspondance</a:t>
            </a:r>
          </a:p>
          <a:p>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Les décrets des trois versants relatifs aux CT et aux CAP prévoient la</a:t>
            </a:r>
          </a:p>
          <a:p>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possibilité de voter par correspondance. </a:t>
            </a:r>
          </a:p>
          <a:p>
            <a:pPr marL="0" indent="0"/>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 Ces textes (et les arrêtés ou décisions de création des instances pour l’Etat)</a:t>
            </a:r>
          </a:p>
          <a:p>
            <a:pPr marL="0" indent="0"/>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prévoient </a:t>
            </a:r>
            <a:r>
              <a:rPr lang="fr-FR" sz="1800" b="1" dirty="0" smtClean="0">
                <a:latin typeface="Arial Unicode MS" panose="020B0604020202020204" pitchFamily="34" charset="-128"/>
                <a:ea typeface="Arial Unicode MS" panose="020B0604020202020204" pitchFamily="34" charset="-128"/>
                <a:cs typeface="Arial Unicode MS" panose="020B0604020202020204" pitchFamily="34" charset="-128"/>
              </a:rPr>
              <a:t>quels sont les agents admis à voter par correspondance</a:t>
            </a:r>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 en raison de leur éloignement du service : </a:t>
            </a:r>
          </a:p>
          <a:p>
            <a:pPr marL="0" indent="0"/>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 les agents n’exerçant pas leurs fonctions au siège d’une section de vote ou du bureau de vote</a:t>
            </a:r>
          </a:p>
          <a:p>
            <a:pPr marL="0" indent="0"/>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 les agents en congé régulier, parental, de maladie, de paternité, de maternité, en position d’absence</a:t>
            </a:r>
          </a:p>
          <a:p>
            <a:pPr marL="0" indent="0"/>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 les agents empêchés de prendre part au vote direct par suite des nécessités du service.   </a:t>
            </a:r>
          </a:p>
          <a:p>
            <a:pPr marL="0" indent="0"/>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La liste des agents appelés à voter par correspondance est annexée à la liste électorale. </a:t>
            </a:r>
          </a:p>
          <a:p>
            <a:pPr marL="0" indent="0"/>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A noter que </a:t>
            </a:r>
            <a:r>
              <a:rPr lang="fr-FR" sz="1800" b="1" dirty="0" smtClean="0">
                <a:latin typeface="Arial Unicode MS" panose="020B0604020202020204" pitchFamily="34" charset="-128"/>
                <a:ea typeface="Arial Unicode MS" panose="020B0604020202020204" pitchFamily="34" charset="-128"/>
                <a:cs typeface="Arial Unicode MS" panose="020B0604020202020204" pitchFamily="34" charset="-128"/>
              </a:rPr>
              <a:t>la généralisation du vote par correspondance pour un scrutin donné est légale</a:t>
            </a:r>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 (Conseil d’Etat n°75707 75721 75732 du 21 avril 1972).</a:t>
            </a:r>
          </a:p>
          <a:p>
            <a:pPr marL="285750" indent="-285750">
              <a:buFontTx/>
              <a:buChar char="-"/>
            </a:pPr>
            <a:endParaRPr lang="fr-FR" sz="180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4" name="Espace réservé du texte 3"/>
          <p:cNvSpPr>
            <a:spLocks noGrp="1"/>
          </p:cNvSpPr>
          <p:nvPr>
            <p:ph type="body" idx="10"/>
          </p:nvPr>
        </p:nvSpPr>
        <p:spPr/>
        <p:txBody>
          <a:bodyPr/>
          <a:lstStyle/>
          <a:p>
            <a:endParaRPr lang="fr-FR"/>
          </a:p>
        </p:txBody>
      </p:sp>
      <p:sp>
        <p:nvSpPr>
          <p:cNvPr id="9" name="Espace réservé du texte 8"/>
          <p:cNvSpPr>
            <a:spLocks noGrp="1"/>
          </p:cNvSpPr>
          <p:nvPr>
            <p:ph type="body" idx="15"/>
          </p:nvPr>
        </p:nvSpPr>
        <p:spPr/>
        <p:txBody>
          <a:bodyPr/>
          <a:lstStyle/>
          <a:p>
            <a:endParaRPr lang="fr-FR"/>
          </a:p>
        </p:txBody>
      </p:sp>
      <p:sp>
        <p:nvSpPr>
          <p:cNvPr id="10" name="Espace réservé du numéro de diapositive 9"/>
          <p:cNvSpPr>
            <a:spLocks noGrp="1"/>
          </p:cNvSpPr>
          <p:nvPr>
            <p:ph type="sldNum" sz="quarter" idx="16"/>
          </p:nvPr>
        </p:nvSpPr>
        <p:spPr/>
        <p:txBody>
          <a:bodyPr/>
          <a:lstStyle/>
          <a:p>
            <a:pPr>
              <a:defRPr/>
            </a:pPr>
            <a:fld id="{A148F07E-8F1C-4B9C-8B65-D9F47AC0A6FD}" type="slidenum">
              <a:rPr lang="fr-FR" altLang="fr-FR" smtClean="0"/>
              <a:pPr>
                <a:defRPr/>
              </a:pPr>
              <a:t>18</a:t>
            </a:fld>
            <a:endParaRPr lang="fr-FR" altLang="fr-FR"/>
          </a:p>
        </p:txBody>
      </p:sp>
    </p:spTree>
    <p:extLst>
      <p:ext uri="{BB962C8B-B14F-4D97-AF65-F5344CB8AC3E}">
        <p14:creationId xmlns:p14="http://schemas.microsoft.com/office/powerpoint/2010/main" val="38973975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Elections professionnelles 2018</a:t>
            </a:r>
            <a:endParaRPr lang="fr-FR" dirty="0"/>
          </a:p>
        </p:txBody>
      </p:sp>
      <p:sp>
        <p:nvSpPr>
          <p:cNvPr id="3" name="Espace réservé du contenu 2"/>
          <p:cNvSpPr>
            <a:spLocks noGrp="1"/>
          </p:cNvSpPr>
          <p:nvPr>
            <p:ph idx="1"/>
          </p:nvPr>
        </p:nvSpPr>
        <p:spPr>
          <a:xfrm>
            <a:off x="434978" y="910166"/>
            <a:ext cx="8229600" cy="5304203"/>
          </a:xfrm>
        </p:spPr>
        <p:txBody>
          <a:bodyPr/>
          <a:lstStyle/>
          <a:p>
            <a:pPr marL="0" indent="0"/>
            <a:r>
              <a:rPr lang="fr-FR" sz="1600" dirty="0">
                <a:latin typeface="Arial Unicode MS" panose="020B0604020202020204" pitchFamily="34" charset="-128"/>
                <a:ea typeface="Arial Unicode MS" panose="020B0604020202020204" pitchFamily="34" charset="-128"/>
                <a:cs typeface="Arial Unicode MS" panose="020B0604020202020204" pitchFamily="34" charset="-128"/>
              </a:rPr>
              <a:t>► Ces textes prévoient que le vote par correspondance s’exerce </a:t>
            </a:r>
            <a:r>
              <a:rPr lang="fr-FR" sz="1600" b="1" dirty="0" smtClean="0">
                <a:latin typeface="Arial Unicode MS" panose="020B0604020202020204" pitchFamily="34" charset="-128"/>
                <a:ea typeface="Arial Unicode MS" panose="020B0604020202020204" pitchFamily="34" charset="-128"/>
                <a:cs typeface="Arial Unicode MS" panose="020B0604020202020204" pitchFamily="34" charset="-128"/>
              </a:rPr>
              <a:t>sous triple enveloppes </a:t>
            </a:r>
            <a:r>
              <a:rPr lang="fr-FR" sz="1600" dirty="0">
                <a:latin typeface="Arial Unicode MS" panose="020B0604020202020204" pitchFamily="34" charset="-128"/>
                <a:ea typeface="Arial Unicode MS" panose="020B0604020202020204" pitchFamily="34" charset="-128"/>
                <a:cs typeface="Arial Unicode MS" panose="020B0604020202020204" pitchFamily="34" charset="-128"/>
              </a:rPr>
              <a:t>: </a:t>
            </a:r>
            <a:endParaRPr lang="fr-FR" sz="16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endParaRPr lang="fr-FR" sz="1600" dirty="0">
              <a:latin typeface="Arial Unicode MS" panose="020B0604020202020204" pitchFamily="34" charset="-128"/>
              <a:ea typeface="Arial Unicode MS" panose="020B0604020202020204" pitchFamily="34" charset="-128"/>
              <a:cs typeface="Arial Unicode MS" panose="020B0604020202020204" pitchFamily="34" charset="-128"/>
            </a:endParaRPr>
          </a:p>
          <a:p>
            <a:pPr marL="285750" indent="-285750">
              <a:buFontTx/>
              <a:buChar char="-"/>
            </a:pPr>
            <a:r>
              <a:rPr lang="fr-FR" sz="1600" dirty="0">
                <a:latin typeface="Arial Unicode MS" panose="020B0604020202020204" pitchFamily="34" charset="-128"/>
                <a:ea typeface="Arial Unicode MS" panose="020B0604020202020204" pitchFamily="34" charset="-128"/>
                <a:cs typeface="Arial Unicode MS" panose="020B0604020202020204" pitchFamily="34" charset="-128"/>
              </a:rPr>
              <a:t>une enveloppe n° 1 dans laquelle l’électeur insère son bulletin de vote et qui ne doit comporter aucune mention ni signe distinctif</a:t>
            </a:r>
          </a:p>
          <a:p>
            <a:pPr marL="285750" indent="-285750">
              <a:buFontTx/>
              <a:buChar char="-"/>
            </a:pPr>
            <a:r>
              <a:rPr lang="fr-FR" sz="1600" dirty="0">
                <a:latin typeface="Arial Unicode MS" panose="020B0604020202020204" pitchFamily="34" charset="-128"/>
                <a:ea typeface="Arial Unicode MS" panose="020B0604020202020204" pitchFamily="34" charset="-128"/>
                <a:cs typeface="Arial Unicode MS" panose="020B0604020202020204" pitchFamily="34" charset="-128"/>
              </a:rPr>
              <a:t>une enveloppe n°2 dans laquelle est placée l’enveloppe n°1 et que l’électeur cachette, sur laquelle il appose sa signature et porte lisiblement ses nom, prénoms, affectation et la mention de l’instance concernée. </a:t>
            </a:r>
          </a:p>
          <a:p>
            <a:pPr marL="285750" indent="-285750">
              <a:buFontTx/>
              <a:buChar char="-"/>
            </a:pPr>
            <a:r>
              <a:rPr lang="fr-FR" sz="1600" dirty="0">
                <a:latin typeface="Arial Unicode MS" panose="020B0604020202020204" pitchFamily="34" charset="-128"/>
                <a:ea typeface="Arial Unicode MS" panose="020B0604020202020204" pitchFamily="34" charset="-128"/>
                <a:cs typeface="Arial Unicode MS" panose="020B0604020202020204" pitchFamily="34" charset="-128"/>
              </a:rPr>
              <a:t>cette enveloppe est mise dans une enveloppe n°3, expédiée aux frais de </a:t>
            </a:r>
            <a:r>
              <a:rPr lang="fr-FR" sz="1600" dirty="0" smtClean="0">
                <a:latin typeface="Arial Unicode MS" panose="020B0604020202020204" pitchFamily="34" charset="-128"/>
                <a:ea typeface="Arial Unicode MS" panose="020B0604020202020204" pitchFamily="34" charset="-128"/>
                <a:cs typeface="Arial Unicode MS" panose="020B0604020202020204" pitchFamily="34" charset="-128"/>
              </a:rPr>
              <a:t>l’administration</a:t>
            </a:r>
            <a:r>
              <a:rPr lang="fr-FR" sz="1600" dirty="0">
                <a:latin typeface="Arial Unicode MS" panose="020B0604020202020204" pitchFamily="34" charset="-128"/>
                <a:ea typeface="Arial Unicode MS" panose="020B0604020202020204" pitchFamily="34" charset="-128"/>
                <a:cs typeface="Arial Unicode MS" panose="020B0604020202020204" pitchFamily="34" charset="-128"/>
              </a:rPr>
              <a:t>, </a:t>
            </a:r>
            <a:r>
              <a:rPr lang="fr-FR" sz="1600" b="1" dirty="0">
                <a:latin typeface="Arial Unicode MS" panose="020B0604020202020204" pitchFamily="34" charset="-128"/>
                <a:ea typeface="Arial Unicode MS" panose="020B0604020202020204" pitchFamily="34" charset="-128"/>
                <a:cs typeface="Arial Unicode MS" panose="020B0604020202020204" pitchFamily="34" charset="-128"/>
              </a:rPr>
              <a:t>devant parvenir au bureau de vote avant l’heure de clôture du scrutin. </a:t>
            </a:r>
            <a:endParaRPr lang="fr-FR" sz="1600" b="1"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r>
              <a:rPr lang="fr-FR" sz="1600" b="1" dirty="0" smtClean="0">
                <a:latin typeface="Arial Unicode MS" panose="020B0604020202020204" pitchFamily="34" charset="-128"/>
                <a:ea typeface="Arial Unicode MS" panose="020B0604020202020204" pitchFamily="34" charset="-128"/>
                <a:cs typeface="Arial Unicode MS" panose="020B0604020202020204" pitchFamily="34" charset="-128"/>
              </a:rPr>
              <a:t> </a:t>
            </a:r>
            <a:endParaRPr lang="fr-FR" sz="1600" b="1" dirty="0">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r>
              <a:rPr lang="fr-FR" sz="1600" dirty="0">
                <a:latin typeface="Arial Unicode MS" panose="020B0604020202020204" pitchFamily="34" charset="-128"/>
                <a:ea typeface="Arial Unicode MS" panose="020B0604020202020204" pitchFamily="34" charset="-128"/>
                <a:cs typeface="Arial Unicode MS" panose="020B0604020202020204" pitchFamily="34" charset="-128"/>
              </a:rPr>
              <a:t>► Ces textes prévoient les modalités de dépouillement du vote par correspondance.</a:t>
            </a:r>
          </a:p>
          <a:p>
            <a:pPr marL="0" indent="0"/>
            <a:r>
              <a:rPr lang="fr-FR" sz="1600" dirty="0">
                <a:latin typeface="Arial Unicode MS" panose="020B0604020202020204" pitchFamily="34" charset="-128"/>
                <a:ea typeface="Arial Unicode MS" panose="020B0604020202020204" pitchFamily="34" charset="-128"/>
                <a:cs typeface="Arial Unicode MS" panose="020B0604020202020204" pitchFamily="34" charset="-128"/>
              </a:rPr>
              <a:t>La section de vote à laquelle sont rattachés les votants par correspondance procède à l’issue du scrutin au recensement des votes recueillis par cette voie.</a:t>
            </a:r>
          </a:p>
          <a:p>
            <a:pPr marL="0" indent="0"/>
            <a:r>
              <a:rPr lang="fr-FR" sz="1600" dirty="0">
                <a:latin typeface="Arial Unicode MS" panose="020B0604020202020204" pitchFamily="34" charset="-128"/>
                <a:ea typeface="Arial Unicode MS" panose="020B0604020202020204" pitchFamily="34" charset="-128"/>
                <a:cs typeface="Arial Unicode MS" panose="020B0604020202020204" pitchFamily="34" charset="-128"/>
              </a:rPr>
              <a:t>Les enveloppes n°3, puis les enveloppes n°2 sont ouvertes. Au fur et à mesure de l’ouverture des enveloppes n°2, la liste électorale est </a:t>
            </a:r>
            <a:r>
              <a:rPr lang="fr-FR" sz="1600" dirty="0" smtClean="0">
                <a:latin typeface="Arial Unicode MS" panose="020B0604020202020204" pitchFamily="34" charset="-128"/>
                <a:ea typeface="Arial Unicode MS" panose="020B0604020202020204" pitchFamily="34" charset="-128"/>
                <a:cs typeface="Arial Unicode MS" panose="020B0604020202020204" pitchFamily="34" charset="-128"/>
              </a:rPr>
              <a:t>émargée </a:t>
            </a:r>
            <a:r>
              <a:rPr lang="fr-FR" sz="1600" dirty="0">
                <a:latin typeface="Arial Unicode MS" panose="020B0604020202020204" pitchFamily="34" charset="-128"/>
                <a:ea typeface="Arial Unicode MS" panose="020B0604020202020204" pitchFamily="34" charset="-128"/>
                <a:cs typeface="Arial Unicode MS" panose="020B0604020202020204" pitchFamily="34" charset="-128"/>
              </a:rPr>
              <a:t>et l’enveloppe n°1 est déposée, sans être ouverte, dans l’urne contenant les suffrages des agents ayant voté directement au siège de la section.</a:t>
            </a:r>
          </a:p>
          <a:p>
            <a:pPr marL="0" indent="0"/>
            <a:r>
              <a:rPr lang="fr-FR" sz="1600" b="1" dirty="0" smtClean="0">
                <a:latin typeface="Arial Unicode MS" panose="020B0604020202020204" pitchFamily="34" charset="-128"/>
                <a:ea typeface="Arial Unicode MS" panose="020B0604020202020204" pitchFamily="34" charset="-128"/>
                <a:cs typeface="Arial Unicode MS" panose="020B0604020202020204" pitchFamily="34" charset="-128"/>
              </a:rPr>
              <a:t>Il </a:t>
            </a:r>
            <a:r>
              <a:rPr lang="fr-FR" sz="1600" b="1" dirty="0">
                <a:latin typeface="Arial Unicode MS" panose="020B0604020202020204" pitchFamily="34" charset="-128"/>
                <a:ea typeface="Arial Unicode MS" panose="020B0604020202020204" pitchFamily="34" charset="-128"/>
                <a:cs typeface="Arial Unicode MS" panose="020B0604020202020204" pitchFamily="34" charset="-128"/>
              </a:rPr>
              <a:t>peut s’avérer utile, qu’en concertation, le travail de recensement des votes par correspondance soit anticipé avant la fin du scrutin. </a:t>
            </a:r>
          </a:p>
          <a:p>
            <a:endParaRPr lang="fr-FR" sz="160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4" name="Espace réservé du texte 3"/>
          <p:cNvSpPr>
            <a:spLocks noGrp="1"/>
          </p:cNvSpPr>
          <p:nvPr>
            <p:ph type="body" idx="10"/>
          </p:nvPr>
        </p:nvSpPr>
        <p:spPr/>
        <p:txBody>
          <a:bodyPr/>
          <a:lstStyle/>
          <a:p>
            <a:endParaRPr lang="fr-FR"/>
          </a:p>
        </p:txBody>
      </p:sp>
      <p:sp>
        <p:nvSpPr>
          <p:cNvPr id="9" name="Espace réservé du texte 8"/>
          <p:cNvSpPr>
            <a:spLocks noGrp="1"/>
          </p:cNvSpPr>
          <p:nvPr>
            <p:ph type="body" idx="15"/>
          </p:nvPr>
        </p:nvSpPr>
        <p:spPr/>
        <p:txBody>
          <a:bodyPr/>
          <a:lstStyle/>
          <a:p>
            <a:endParaRPr lang="fr-FR"/>
          </a:p>
        </p:txBody>
      </p:sp>
      <p:sp>
        <p:nvSpPr>
          <p:cNvPr id="10" name="Espace réservé du numéro de diapositive 9"/>
          <p:cNvSpPr>
            <a:spLocks noGrp="1"/>
          </p:cNvSpPr>
          <p:nvPr>
            <p:ph type="sldNum" sz="quarter" idx="16"/>
          </p:nvPr>
        </p:nvSpPr>
        <p:spPr/>
        <p:txBody>
          <a:bodyPr/>
          <a:lstStyle/>
          <a:p>
            <a:pPr>
              <a:defRPr/>
            </a:pPr>
            <a:fld id="{A148F07E-8F1C-4B9C-8B65-D9F47AC0A6FD}" type="slidenum">
              <a:rPr lang="fr-FR" altLang="fr-FR" smtClean="0"/>
              <a:pPr>
                <a:defRPr/>
              </a:pPr>
              <a:t>19</a:t>
            </a:fld>
            <a:endParaRPr lang="fr-FR" altLang="fr-FR"/>
          </a:p>
        </p:txBody>
      </p:sp>
    </p:spTree>
    <p:extLst>
      <p:ext uri="{BB962C8B-B14F-4D97-AF65-F5344CB8AC3E}">
        <p14:creationId xmlns:p14="http://schemas.microsoft.com/office/powerpoint/2010/main" val="19801663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5"/>
          <p:cNvSpPr>
            <a:spLocks noGrp="1" noChangeArrowheads="1"/>
          </p:cNvSpPr>
          <p:nvPr>
            <p:ph type="sldNum" sz="quarter" idx="16"/>
          </p:nvPr>
        </p:nvSpPr>
        <p:spPr>
          <a:noFill/>
        </p:spPr>
        <p:txBody>
          <a:bodyPr/>
          <a:lstStyle>
            <a:lvl1pPr eaLnBrk="0" hangingPunct="0">
              <a:defRPr>
                <a:solidFill>
                  <a:schemeClr val="tx1"/>
                </a:solidFill>
                <a:latin typeface="Arial" pitchFamily="34" charset="0"/>
                <a:ea typeface="ＭＳ Ｐゴシック" pitchFamily="34" charset="-128"/>
              </a:defRPr>
            </a:lvl1pPr>
            <a:lvl2pPr marL="742950" indent="-285750" eaLnBrk="0" hangingPunct="0">
              <a:defRPr>
                <a:solidFill>
                  <a:schemeClr val="tx1"/>
                </a:solidFill>
                <a:latin typeface="Arial" pitchFamily="34" charset="0"/>
                <a:ea typeface="ＭＳ Ｐゴシック" pitchFamily="34" charset="-128"/>
              </a:defRPr>
            </a:lvl2pPr>
            <a:lvl3pPr marL="1143000" indent="-228600" eaLnBrk="0" hangingPunct="0">
              <a:defRPr>
                <a:solidFill>
                  <a:schemeClr val="tx1"/>
                </a:solidFill>
                <a:latin typeface="Arial" pitchFamily="34" charset="0"/>
                <a:ea typeface="ＭＳ Ｐゴシック" pitchFamily="34" charset="-128"/>
              </a:defRPr>
            </a:lvl3pPr>
            <a:lvl4pPr marL="1600200" indent="-228600" eaLnBrk="0" hangingPunct="0">
              <a:defRPr>
                <a:solidFill>
                  <a:schemeClr val="tx1"/>
                </a:solidFill>
                <a:latin typeface="Arial" pitchFamily="34" charset="0"/>
                <a:ea typeface="ＭＳ Ｐゴシック" pitchFamily="34" charset="-128"/>
              </a:defRPr>
            </a:lvl4pPr>
            <a:lvl5pPr marL="2057400" indent="-228600" eaLnBrk="0" hangingPunct="0">
              <a:defRPr>
                <a:solidFill>
                  <a:schemeClr val="tx1"/>
                </a:solidFill>
                <a:latin typeface="Arial" pitchFamily="34" charset="0"/>
                <a:ea typeface="ＭＳ Ｐゴシック" pitchFamily="34" charset="-128"/>
              </a:defRPr>
            </a:lvl5pPr>
            <a:lvl6pPr marL="25146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fld id="{49E7BEF2-A000-459E-B3C4-480A0A215BFA}" type="slidenum">
              <a:rPr lang="fr-FR" altLang="fr-FR" smtClean="0"/>
              <a:pPr/>
              <a:t>2</a:t>
            </a:fld>
            <a:endParaRPr lang="fr-FR" altLang="fr-FR" smtClean="0"/>
          </a:p>
        </p:txBody>
      </p:sp>
      <p:sp>
        <p:nvSpPr>
          <p:cNvPr id="5123" name="Titre 1"/>
          <p:cNvSpPr>
            <a:spLocks noGrp="1"/>
          </p:cNvSpPr>
          <p:nvPr>
            <p:ph type="title"/>
          </p:nvPr>
        </p:nvSpPr>
        <p:spPr bwMode="auto">
          <a:xfrm>
            <a:off x="457200" y="274638"/>
            <a:ext cx="8229600" cy="241300"/>
          </a:xfrm>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r>
              <a:rPr lang="fr-FR" altLang="fr-FR" dirty="0" smtClean="0">
                <a:ea typeface="Section-Medium"/>
              </a:rPr>
              <a:t>Elections professionnelles 2018</a:t>
            </a:r>
          </a:p>
        </p:txBody>
      </p:sp>
      <p:sp>
        <p:nvSpPr>
          <p:cNvPr id="5124" name="Espace réservé du contenu 2"/>
          <p:cNvSpPr>
            <a:spLocks noGrp="1"/>
          </p:cNvSpPr>
          <p:nvPr>
            <p:ph idx="1"/>
          </p:nvPr>
        </p:nvSpPr>
        <p:spPr bwMode="auto">
          <a:xfrm>
            <a:off x="212802" y="909638"/>
            <a:ext cx="8340571" cy="503840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FR" altLang="fr-FR" dirty="0" smtClean="0">
              <a:latin typeface="Section-Bold" charset="0"/>
            </a:endParaRPr>
          </a:p>
          <a:p>
            <a:r>
              <a:rPr lang="fr-FR" altLang="fr-FR" dirty="0" smtClean="0">
                <a:ea typeface="Section-Bold"/>
              </a:rPr>
              <a:t>Ordre du jour :</a:t>
            </a:r>
          </a:p>
          <a:p>
            <a:endParaRPr lang="fr-FR" altLang="fr-FR" dirty="0" smtClean="0">
              <a:ea typeface="Section-Bold"/>
            </a:endParaRPr>
          </a:p>
          <a:p>
            <a:pPr>
              <a:buFontTx/>
              <a:buChar char="-"/>
            </a:pPr>
            <a:r>
              <a:rPr lang="fr-FR" altLang="fr-FR" dirty="0" smtClean="0">
                <a:ea typeface="Section-Bold"/>
              </a:rPr>
              <a:t>Suite de la réunion du 05 septembre 2017</a:t>
            </a:r>
          </a:p>
          <a:p>
            <a:pPr>
              <a:buFontTx/>
              <a:buChar char="-"/>
            </a:pPr>
            <a:r>
              <a:rPr lang="fr-FR" altLang="fr-FR" dirty="0" smtClean="0">
                <a:ea typeface="Section-Bold"/>
              </a:rPr>
              <a:t>Le calendrier prévisionnel des élections </a:t>
            </a:r>
          </a:p>
          <a:p>
            <a:pPr>
              <a:buFontTx/>
              <a:buChar char="-"/>
            </a:pPr>
            <a:r>
              <a:rPr lang="fr-FR" altLang="fr-FR" dirty="0" smtClean="0">
                <a:ea typeface="Section-Bold"/>
              </a:rPr>
              <a:t>Règles </a:t>
            </a:r>
            <a:r>
              <a:rPr lang="fr-FR" altLang="fr-FR" dirty="0">
                <a:ea typeface="Section-Bold"/>
              </a:rPr>
              <a:t>de composition en nombre des </a:t>
            </a:r>
            <a:r>
              <a:rPr lang="fr-FR" altLang="fr-FR" dirty="0" smtClean="0">
                <a:ea typeface="Section-Bold"/>
              </a:rPr>
              <a:t>instances</a:t>
            </a:r>
          </a:p>
          <a:p>
            <a:pPr>
              <a:buFontTx/>
              <a:buChar char="-"/>
            </a:pPr>
            <a:r>
              <a:rPr lang="fr-FR" altLang="fr-FR" dirty="0" smtClean="0">
                <a:ea typeface="Section-Bold"/>
              </a:rPr>
              <a:t>Règles de dépôt des candidatures et nouvelles règles de dépôt des listes de candidats</a:t>
            </a:r>
          </a:p>
          <a:p>
            <a:pPr>
              <a:buFontTx/>
              <a:buChar char="-"/>
            </a:pPr>
            <a:r>
              <a:rPr lang="fr-FR" altLang="fr-FR" dirty="0" smtClean="0">
                <a:ea typeface="Section-Bold"/>
              </a:rPr>
              <a:t>Rappel des modalités de vote par correspondance</a:t>
            </a:r>
          </a:p>
          <a:p>
            <a:pPr>
              <a:buFontTx/>
              <a:buChar char="-"/>
            </a:pPr>
            <a:r>
              <a:rPr lang="fr-FR" altLang="fr-FR" smtClean="0">
                <a:ea typeface="Section-Bold"/>
              </a:rPr>
              <a:t>Prise </a:t>
            </a:r>
            <a:r>
              <a:rPr lang="fr-FR" altLang="fr-FR" dirty="0" smtClean="0">
                <a:ea typeface="Section-Bold"/>
              </a:rPr>
              <a:t>en compte du vote des agents des GIP </a:t>
            </a:r>
            <a:endParaRPr lang="fr-FR" altLang="fr-FR" dirty="0">
              <a:ea typeface="Section-Bold"/>
            </a:endParaRPr>
          </a:p>
          <a:p>
            <a:pPr>
              <a:buFontTx/>
              <a:buChar char="-"/>
            </a:pPr>
            <a:endParaRPr lang="fr-FR" altLang="fr-FR" dirty="0" smtClean="0">
              <a:ea typeface="Section-Bold"/>
            </a:endParaRPr>
          </a:p>
          <a:p>
            <a:pPr>
              <a:buFontTx/>
              <a:buChar char="-"/>
            </a:pPr>
            <a:endParaRPr lang="fr-FR" altLang="fr-FR" dirty="0">
              <a:ea typeface="Section-Bold"/>
            </a:endParaRPr>
          </a:p>
        </p:txBody>
      </p:sp>
      <p:sp>
        <p:nvSpPr>
          <p:cNvPr id="5125" name="Espace réservé du texte 3"/>
          <p:cNvSpPr>
            <a:spLocks noGrp="1"/>
          </p:cNvSpPr>
          <p:nvPr>
            <p:ph type="body" idx="10"/>
          </p:nvPr>
        </p:nvSpPr>
        <p:spPr bwMode="auto">
          <a:xfrm>
            <a:off x="7435850" y="274638"/>
            <a:ext cx="1241425" cy="2413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endParaRPr lang="fr-FR" altLang="fr-FR" smtClean="0">
              <a:ea typeface="Section-Medium"/>
            </a:endParaRPr>
          </a:p>
        </p:txBody>
      </p:sp>
      <p:sp>
        <p:nvSpPr>
          <p:cNvPr id="5130" name="Espace réservé du texte 8"/>
          <p:cNvSpPr>
            <a:spLocks noGrp="1"/>
          </p:cNvSpPr>
          <p:nvPr>
            <p:ph type="body" idx="15"/>
          </p:nvPr>
        </p:nvSpPr>
        <p:spPr bwMode="auto">
          <a:xfrm>
            <a:off x="457200" y="6450013"/>
            <a:ext cx="6507163" cy="2000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endParaRPr lang="fr-FR" altLang="fr-FR" smtClean="0">
              <a:ea typeface="Section-Medium"/>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Elections professionnelles 2018</a:t>
            </a:r>
            <a:endParaRPr lang="fr-FR" dirty="0"/>
          </a:p>
        </p:txBody>
      </p:sp>
      <p:sp>
        <p:nvSpPr>
          <p:cNvPr id="3" name="Espace réservé du contenu 2"/>
          <p:cNvSpPr>
            <a:spLocks noGrp="1"/>
          </p:cNvSpPr>
          <p:nvPr>
            <p:ph idx="1"/>
          </p:nvPr>
        </p:nvSpPr>
        <p:spPr>
          <a:xfrm>
            <a:off x="457200" y="692458"/>
            <a:ext cx="8229599" cy="5486399"/>
          </a:xfrm>
        </p:spPr>
        <p:txBody>
          <a:bodyPr/>
          <a:lstStyle/>
          <a:p>
            <a:r>
              <a:rPr lang="fr-FR" dirty="0" smtClean="0"/>
              <a:t>5- </a:t>
            </a:r>
            <a:r>
              <a:rPr lang="fr-FR" b="1" dirty="0" smtClean="0">
                <a:latin typeface="Arial Unicode MS" panose="020B0604020202020204" pitchFamily="34" charset="-128"/>
                <a:ea typeface="Arial Unicode MS" panose="020B0604020202020204" pitchFamily="34" charset="-128"/>
                <a:cs typeface="Arial Unicode MS" panose="020B0604020202020204" pitchFamily="34" charset="-128"/>
              </a:rPr>
              <a:t>La prise en compte du vote des agents des GIP pour la composition </a:t>
            </a:r>
          </a:p>
          <a:p>
            <a:r>
              <a:rPr lang="fr-FR" b="1" dirty="0" smtClean="0">
                <a:latin typeface="Arial Unicode MS" panose="020B0604020202020204" pitchFamily="34" charset="-128"/>
                <a:ea typeface="Arial Unicode MS" panose="020B0604020202020204" pitchFamily="34" charset="-128"/>
                <a:cs typeface="Arial Unicode MS" panose="020B0604020202020204" pitchFamily="34" charset="-128"/>
              </a:rPr>
              <a:t>des instances supérieures.</a:t>
            </a:r>
          </a:p>
          <a:p>
            <a:r>
              <a:rPr lang="fr-FR" sz="1600" dirty="0" smtClean="0">
                <a:latin typeface="Arial Unicode MS" panose="020B0604020202020204" pitchFamily="34" charset="-128"/>
                <a:ea typeface="Arial Unicode MS" panose="020B0604020202020204" pitchFamily="34" charset="-128"/>
                <a:cs typeface="Arial Unicode MS" panose="020B0604020202020204" pitchFamily="34" charset="-128"/>
              </a:rPr>
              <a:t>Nous reviendrons de manière plus complète sur les résultats précis pris en compte pour </a:t>
            </a:r>
          </a:p>
          <a:p>
            <a:r>
              <a:rPr lang="fr-FR" sz="1600" dirty="0" smtClean="0">
                <a:latin typeface="Arial Unicode MS" panose="020B0604020202020204" pitchFamily="34" charset="-128"/>
                <a:ea typeface="Arial Unicode MS" panose="020B0604020202020204" pitchFamily="34" charset="-128"/>
                <a:cs typeface="Arial Unicode MS" panose="020B0604020202020204" pitchFamily="34" charset="-128"/>
              </a:rPr>
              <a:t>la composition des instances supérieures. Toutefois, la question de la prise en compte du </a:t>
            </a:r>
          </a:p>
          <a:p>
            <a:r>
              <a:rPr lang="fr-FR" sz="1600" dirty="0" smtClean="0">
                <a:latin typeface="Arial Unicode MS" panose="020B0604020202020204" pitchFamily="34" charset="-128"/>
                <a:ea typeface="Arial Unicode MS" panose="020B0604020202020204" pitchFamily="34" charset="-128"/>
                <a:cs typeface="Arial Unicode MS" panose="020B0604020202020204" pitchFamily="34" charset="-128"/>
              </a:rPr>
              <a:t>vote des agents des GIP peut d’ores et déjà être abordée.</a:t>
            </a:r>
          </a:p>
          <a:p>
            <a:endParaRPr lang="fr-FR" sz="16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r>
              <a:rPr lang="fr-FR" sz="1600" dirty="0" smtClean="0">
                <a:latin typeface="Arial Unicode MS" panose="020B0604020202020204" pitchFamily="34" charset="-128"/>
                <a:ea typeface="Arial Unicode MS" panose="020B0604020202020204" pitchFamily="34" charset="-128"/>
                <a:cs typeface="Arial Unicode MS" panose="020B0604020202020204" pitchFamily="34" charset="-128"/>
              </a:rPr>
              <a:t>- Actuellement, pour l’Etat, les agents mis à disposition ou détachés auprès des GIP sont </a:t>
            </a:r>
          </a:p>
          <a:p>
            <a:r>
              <a:rPr lang="fr-FR" sz="1600" dirty="0" smtClean="0">
                <a:latin typeface="Arial Unicode MS" panose="020B0604020202020204" pitchFamily="34" charset="-128"/>
                <a:ea typeface="Arial Unicode MS" panose="020B0604020202020204" pitchFamily="34" charset="-128"/>
                <a:cs typeface="Arial Unicode MS" panose="020B0604020202020204" pitchFamily="34" charset="-128"/>
              </a:rPr>
              <a:t>électeurs au CTM de leur département ministériel d’origine. Ils sont donc pris en compte </a:t>
            </a:r>
          </a:p>
          <a:p>
            <a:r>
              <a:rPr lang="fr-FR" sz="1600" dirty="0" smtClean="0">
                <a:latin typeface="Arial Unicode MS" panose="020B0604020202020204" pitchFamily="34" charset="-128"/>
                <a:ea typeface="Arial Unicode MS" panose="020B0604020202020204" pitchFamily="34" charset="-128"/>
                <a:cs typeface="Arial Unicode MS" panose="020B0604020202020204" pitchFamily="34" charset="-128"/>
              </a:rPr>
              <a:t>pour la composition du CSFPE et donc du CCFP.</a:t>
            </a:r>
          </a:p>
          <a:p>
            <a:pPr marL="0" indent="0"/>
            <a:r>
              <a:rPr lang="fr-FR" sz="1600" dirty="0" smtClean="0">
                <a:latin typeface="Arial Unicode MS" panose="020B0604020202020204" pitchFamily="34" charset="-128"/>
                <a:ea typeface="Arial Unicode MS" panose="020B0604020202020204" pitchFamily="34" charset="-128"/>
                <a:cs typeface="Arial Unicode MS" panose="020B0604020202020204" pitchFamily="34" charset="-128"/>
              </a:rPr>
              <a:t>- Pour la FPH, bien que non prévu par un texte réglementaire, le même principe a été retenu par le guide élections en 2014 : agents MAD ou détachés auprès d’un GIP sont électeurs au CTE de leur établissement d’origine. Ils sont donc pris en compte pour la composition du CSFPH et du CCFP.</a:t>
            </a:r>
          </a:p>
          <a:p>
            <a:pPr marL="0" indent="0"/>
            <a:r>
              <a:rPr lang="fr-FR" sz="1600" dirty="0" smtClean="0">
                <a:latin typeface="Arial Unicode MS" panose="020B0604020202020204" pitchFamily="34" charset="-128"/>
                <a:ea typeface="Arial Unicode MS" panose="020B0604020202020204" pitchFamily="34" charset="-128"/>
                <a:cs typeface="Arial Unicode MS" panose="020B0604020202020204" pitchFamily="34" charset="-128"/>
              </a:rPr>
              <a:t>- Pour la FPT, pas d’application générale de ce principe. </a:t>
            </a:r>
          </a:p>
          <a:p>
            <a:pPr>
              <a:buFontTx/>
              <a:buChar char="-"/>
            </a:pPr>
            <a:endParaRPr lang="fr-FR" sz="14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r>
              <a:rPr lang="fr-FR" sz="1600" dirty="0">
                <a:latin typeface="Arial Unicode MS" panose="020B0604020202020204" pitchFamily="34" charset="-128"/>
                <a:ea typeface="Arial Unicode MS" panose="020B0604020202020204" pitchFamily="34" charset="-128"/>
                <a:cs typeface="Arial Unicode MS" panose="020B0604020202020204" pitchFamily="34" charset="-128"/>
              </a:rPr>
              <a:t>A l’issue du bilan des élections de 2014, </a:t>
            </a:r>
            <a:r>
              <a:rPr lang="fr-FR" sz="1600" dirty="0" smtClean="0">
                <a:latin typeface="Arial Unicode MS" panose="020B0604020202020204" pitchFamily="34" charset="-128"/>
                <a:ea typeface="Arial Unicode MS" panose="020B0604020202020204" pitchFamily="34" charset="-128"/>
                <a:cs typeface="Arial Unicode MS" panose="020B0604020202020204" pitchFamily="34" charset="-128"/>
              </a:rPr>
              <a:t>la question s’était posée de ne prendre en</a:t>
            </a:r>
          </a:p>
          <a:p>
            <a:r>
              <a:rPr lang="fr-FR" sz="1600" dirty="0" smtClean="0">
                <a:latin typeface="Arial Unicode MS" panose="020B0604020202020204" pitchFamily="34" charset="-128"/>
                <a:ea typeface="Arial Unicode MS" panose="020B0604020202020204" pitchFamily="34" charset="-128"/>
                <a:cs typeface="Arial Unicode MS" panose="020B0604020202020204" pitchFamily="34" charset="-128"/>
              </a:rPr>
              <a:t>compte que les </a:t>
            </a:r>
            <a:r>
              <a:rPr lang="fr-FR" sz="1600" dirty="0">
                <a:latin typeface="Arial Unicode MS" panose="020B0604020202020204" pitchFamily="34" charset="-128"/>
                <a:ea typeface="Arial Unicode MS" panose="020B0604020202020204" pitchFamily="34" charset="-128"/>
                <a:cs typeface="Arial Unicode MS" panose="020B0604020202020204" pitchFamily="34" charset="-128"/>
              </a:rPr>
              <a:t>résultats des </a:t>
            </a:r>
            <a:r>
              <a:rPr lang="fr-FR" sz="1600" dirty="0" smtClean="0">
                <a:latin typeface="Arial Unicode MS" panose="020B0604020202020204" pitchFamily="34" charset="-128"/>
                <a:ea typeface="Arial Unicode MS" panose="020B0604020202020204" pitchFamily="34" charset="-128"/>
                <a:cs typeface="Arial Unicode MS" panose="020B0604020202020204" pitchFamily="34" charset="-128"/>
              </a:rPr>
              <a:t>CT </a:t>
            </a:r>
            <a:r>
              <a:rPr lang="fr-FR" sz="1600" dirty="0">
                <a:latin typeface="Arial Unicode MS" panose="020B0604020202020204" pitchFamily="34" charset="-128"/>
                <a:ea typeface="Arial Unicode MS" panose="020B0604020202020204" pitchFamily="34" charset="-128"/>
                <a:cs typeface="Arial Unicode MS" panose="020B0604020202020204" pitchFamily="34" charset="-128"/>
              </a:rPr>
              <a:t>institués </a:t>
            </a:r>
            <a:r>
              <a:rPr lang="fr-FR" sz="1600" dirty="0" smtClean="0">
                <a:latin typeface="Arial Unicode MS" panose="020B0604020202020204" pitchFamily="34" charset="-128"/>
                <a:ea typeface="Arial Unicode MS" panose="020B0604020202020204" pitchFamily="34" charset="-128"/>
                <a:cs typeface="Arial Unicode MS" panose="020B0604020202020204" pitchFamily="34" charset="-128"/>
              </a:rPr>
              <a:t>au sein des GIP, </a:t>
            </a:r>
            <a:r>
              <a:rPr lang="fr-FR" sz="1600" dirty="0">
                <a:latin typeface="Arial Unicode MS" panose="020B0604020202020204" pitchFamily="34" charset="-128"/>
                <a:ea typeface="Arial Unicode MS" panose="020B0604020202020204" pitchFamily="34" charset="-128"/>
                <a:cs typeface="Arial Unicode MS" panose="020B0604020202020204" pitchFamily="34" charset="-128"/>
              </a:rPr>
              <a:t>instance à laquelle </a:t>
            </a:r>
            <a:r>
              <a:rPr lang="fr-FR" sz="1600" dirty="0" smtClean="0">
                <a:latin typeface="Arial Unicode MS" panose="020B0604020202020204" pitchFamily="34" charset="-128"/>
                <a:ea typeface="Arial Unicode MS" panose="020B0604020202020204" pitchFamily="34" charset="-128"/>
                <a:cs typeface="Arial Unicode MS" panose="020B0604020202020204" pitchFamily="34" charset="-128"/>
              </a:rPr>
              <a:t>votent</a:t>
            </a:r>
          </a:p>
          <a:p>
            <a:r>
              <a:rPr lang="fr-FR" sz="1600" dirty="0" smtClean="0">
                <a:latin typeface="Arial Unicode MS" panose="020B0604020202020204" pitchFamily="34" charset="-128"/>
                <a:ea typeface="Arial Unicode MS" panose="020B0604020202020204" pitchFamily="34" charset="-128"/>
                <a:cs typeface="Arial Unicode MS" panose="020B0604020202020204" pitchFamily="34" charset="-128"/>
              </a:rPr>
              <a:t>tous les agents exerçant leurs fonctions au sein du GIP, y </a:t>
            </a:r>
            <a:r>
              <a:rPr lang="fr-FR" sz="1600" dirty="0">
                <a:latin typeface="Arial Unicode MS" panose="020B0604020202020204" pitchFamily="34" charset="-128"/>
                <a:ea typeface="Arial Unicode MS" panose="020B0604020202020204" pitchFamily="34" charset="-128"/>
                <a:cs typeface="Arial Unicode MS" panose="020B0604020202020204" pitchFamily="34" charset="-128"/>
              </a:rPr>
              <a:t>compris les agents </a:t>
            </a:r>
            <a:r>
              <a:rPr lang="fr-FR" sz="1600" dirty="0" smtClean="0">
                <a:latin typeface="Arial Unicode MS" panose="020B0604020202020204" pitchFamily="34" charset="-128"/>
                <a:ea typeface="Arial Unicode MS" panose="020B0604020202020204" pitchFamily="34" charset="-128"/>
                <a:cs typeface="Arial Unicode MS" panose="020B0604020202020204" pitchFamily="34" charset="-128"/>
              </a:rPr>
              <a:t>recrutés en</a:t>
            </a:r>
          </a:p>
          <a:p>
            <a:r>
              <a:rPr lang="fr-FR" sz="1600" dirty="0" smtClean="0">
                <a:latin typeface="Arial Unicode MS" panose="020B0604020202020204" pitchFamily="34" charset="-128"/>
                <a:ea typeface="Arial Unicode MS" panose="020B0604020202020204" pitchFamily="34" charset="-128"/>
                <a:cs typeface="Arial Unicode MS" panose="020B0604020202020204" pitchFamily="34" charset="-128"/>
              </a:rPr>
              <a:t>propre par </a:t>
            </a:r>
            <a:r>
              <a:rPr lang="fr-FR" sz="1600" dirty="0">
                <a:latin typeface="Arial Unicode MS" panose="020B0604020202020204" pitchFamily="34" charset="-128"/>
                <a:ea typeface="Arial Unicode MS" panose="020B0604020202020204" pitchFamily="34" charset="-128"/>
                <a:cs typeface="Arial Unicode MS" panose="020B0604020202020204" pitchFamily="34" charset="-128"/>
              </a:rPr>
              <a:t>le GIP.   </a:t>
            </a:r>
          </a:p>
          <a:p>
            <a:endParaRPr lang="fr-FR" sz="160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4" name="Espace réservé du texte 3"/>
          <p:cNvSpPr>
            <a:spLocks noGrp="1"/>
          </p:cNvSpPr>
          <p:nvPr>
            <p:ph type="body" idx="10"/>
          </p:nvPr>
        </p:nvSpPr>
        <p:spPr/>
        <p:txBody>
          <a:bodyPr/>
          <a:lstStyle/>
          <a:p>
            <a:endParaRPr lang="fr-FR"/>
          </a:p>
        </p:txBody>
      </p:sp>
      <p:sp>
        <p:nvSpPr>
          <p:cNvPr id="9" name="Espace réservé du texte 8"/>
          <p:cNvSpPr>
            <a:spLocks noGrp="1"/>
          </p:cNvSpPr>
          <p:nvPr>
            <p:ph type="body" idx="15"/>
          </p:nvPr>
        </p:nvSpPr>
        <p:spPr/>
        <p:txBody>
          <a:bodyPr/>
          <a:lstStyle/>
          <a:p>
            <a:endParaRPr lang="fr-FR"/>
          </a:p>
        </p:txBody>
      </p:sp>
      <p:sp>
        <p:nvSpPr>
          <p:cNvPr id="10" name="Espace réservé du numéro de diapositive 9"/>
          <p:cNvSpPr>
            <a:spLocks noGrp="1"/>
          </p:cNvSpPr>
          <p:nvPr>
            <p:ph type="sldNum" sz="quarter" idx="16"/>
          </p:nvPr>
        </p:nvSpPr>
        <p:spPr/>
        <p:txBody>
          <a:bodyPr/>
          <a:lstStyle/>
          <a:p>
            <a:pPr>
              <a:defRPr/>
            </a:pPr>
            <a:fld id="{A148F07E-8F1C-4B9C-8B65-D9F47AC0A6FD}" type="slidenum">
              <a:rPr lang="fr-FR" altLang="fr-FR" smtClean="0"/>
              <a:pPr>
                <a:defRPr/>
              </a:pPr>
              <a:t>20</a:t>
            </a:fld>
            <a:endParaRPr lang="fr-FR" altLang="fr-FR"/>
          </a:p>
        </p:txBody>
      </p:sp>
    </p:spTree>
    <p:extLst>
      <p:ext uri="{BB962C8B-B14F-4D97-AF65-F5344CB8AC3E}">
        <p14:creationId xmlns:p14="http://schemas.microsoft.com/office/powerpoint/2010/main" val="36768384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Elections professionnelles 2018</a:t>
            </a:r>
            <a:endParaRPr lang="fr-FR" dirty="0"/>
          </a:p>
        </p:txBody>
      </p:sp>
      <p:sp>
        <p:nvSpPr>
          <p:cNvPr id="3" name="Espace réservé du contenu 2"/>
          <p:cNvSpPr>
            <a:spLocks noGrp="1"/>
          </p:cNvSpPr>
          <p:nvPr>
            <p:ph idx="1"/>
          </p:nvPr>
        </p:nvSpPr>
        <p:spPr>
          <a:xfrm>
            <a:off x="195309" y="736847"/>
            <a:ext cx="8491491" cy="5362112"/>
          </a:xfrm>
        </p:spPr>
        <p:txBody>
          <a:bodyPr/>
          <a:lstStyle/>
          <a:p>
            <a:r>
              <a:rPr lang="fr-FR" sz="1600" dirty="0" smtClean="0">
                <a:latin typeface="Arial Unicode MS" panose="020B0604020202020204" pitchFamily="34" charset="-128"/>
                <a:ea typeface="Arial Unicode MS" panose="020B0604020202020204" pitchFamily="34" charset="-128"/>
                <a:cs typeface="Arial Unicode MS" panose="020B0604020202020204" pitchFamily="34" charset="-128"/>
              </a:rPr>
              <a:t>Ainsi, un travail de recensement a été engagé permettant de recenser 727 GIP dont 357 ont</a:t>
            </a:r>
          </a:p>
          <a:p>
            <a:r>
              <a:rPr lang="fr-FR" sz="1600" dirty="0" smtClean="0">
                <a:latin typeface="Arial Unicode MS" panose="020B0604020202020204" pitchFamily="34" charset="-128"/>
                <a:ea typeface="Arial Unicode MS" panose="020B0604020202020204" pitchFamily="34" charset="-128"/>
                <a:cs typeface="Arial Unicode MS" panose="020B0604020202020204" pitchFamily="34" charset="-128"/>
              </a:rPr>
              <a:t>pu être identifiés comme étant des GIP de droit public.  Pour 319 d’entre eux, il n’a pas été </a:t>
            </a:r>
          </a:p>
          <a:p>
            <a:r>
              <a:rPr lang="fr-FR" sz="1600" dirty="0" smtClean="0">
                <a:latin typeface="Arial Unicode MS" panose="020B0604020202020204" pitchFamily="34" charset="-128"/>
                <a:ea typeface="Arial Unicode MS" panose="020B0604020202020204" pitchFamily="34" charset="-128"/>
                <a:cs typeface="Arial Unicode MS" panose="020B0604020202020204" pitchFamily="34" charset="-128"/>
              </a:rPr>
              <a:t>possible de définir le statut (difficulté à trouver les conventions constitutives). </a:t>
            </a:r>
          </a:p>
          <a:p>
            <a:endParaRPr lang="fr-FR" sz="16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r>
              <a:rPr lang="fr-FR" sz="1600" dirty="0" smtClean="0">
                <a:latin typeface="Arial Unicode MS" panose="020B0604020202020204" pitchFamily="34" charset="-128"/>
                <a:ea typeface="Arial Unicode MS" panose="020B0604020202020204" pitchFamily="34" charset="-128"/>
                <a:cs typeface="Arial Unicode MS" panose="020B0604020202020204" pitchFamily="34" charset="-128"/>
              </a:rPr>
              <a:t>A partir de ce recensement, il faut tenter de rattacher chacun de ces GIP à l’un des trois </a:t>
            </a:r>
          </a:p>
          <a:p>
            <a:r>
              <a:rPr lang="fr-FR" sz="1600" dirty="0" smtClean="0">
                <a:latin typeface="Arial Unicode MS" panose="020B0604020202020204" pitchFamily="34" charset="-128"/>
                <a:ea typeface="Arial Unicode MS" panose="020B0604020202020204" pitchFamily="34" charset="-128"/>
                <a:cs typeface="Arial Unicode MS" panose="020B0604020202020204" pitchFamily="34" charset="-128"/>
              </a:rPr>
              <a:t>versants en essayant de les classer en fonction des missions principalement exercées ou </a:t>
            </a:r>
          </a:p>
          <a:p>
            <a:r>
              <a:rPr lang="fr-FR" sz="1600" dirty="0" smtClean="0">
                <a:latin typeface="Arial Unicode MS" panose="020B0604020202020204" pitchFamily="34" charset="-128"/>
                <a:ea typeface="Arial Unicode MS" panose="020B0604020202020204" pitchFamily="34" charset="-128"/>
                <a:cs typeface="Arial Unicode MS" panose="020B0604020202020204" pitchFamily="34" charset="-128"/>
              </a:rPr>
              <a:t>en fonction de la personne morale de droit public qui, au sein des membres fondateurs, </a:t>
            </a:r>
          </a:p>
          <a:p>
            <a:r>
              <a:rPr lang="fr-FR" sz="1600" dirty="0" smtClean="0">
                <a:latin typeface="Arial Unicode MS" panose="020B0604020202020204" pitchFamily="34" charset="-128"/>
                <a:ea typeface="Arial Unicode MS" panose="020B0604020202020204" pitchFamily="34" charset="-128"/>
                <a:cs typeface="Arial Unicode MS" panose="020B0604020202020204" pitchFamily="34" charset="-128"/>
              </a:rPr>
              <a:t>détient un rôle prépondérant. A noter également que certains GIP peuvent relever à part </a:t>
            </a:r>
          </a:p>
          <a:p>
            <a:r>
              <a:rPr lang="fr-FR" sz="1600" dirty="0" smtClean="0">
                <a:latin typeface="Arial Unicode MS" panose="020B0604020202020204" pitchFamily="34" charset="-128"/>
                <a:ea typeface="Arial Unicode MS" panose="020B0604020202020204" pitchFamily="34" charset="-128"/>
                <a:cs typeface="Arial Unicode MS" panose="020B0604020202020204" pitchFamily="34" charset="-128"/>
              </a:rPr>
              <a:t>égale de la sphère FPE et de la sphère FPT par exemple.</a:t>
            </a:r>
          </a:p>
          <a:p>
            <a:endParaRPr lang="fr-FR" sz="1600" dirty="0">
              <a:latin typeface="Arial Unicode MS" panose="020B0604020202020204" pitchFamily="34" charset="-128"/>
              <a:ea typeface="Arial Unicode MS" panose="020B0604020202020204" pitchFamily="34" charset="-128"/>
              <a:cs typeface="Arial Unicode MS" panose="020B0604020202020204" pitchFamily="34" charset="-128"/>
            </a:endParaRPr>
          </a:p>
          <a:p>
            <a:r>
              <a:rPr lang="fr-FR" sz="1600" b="1" dirty="0" smtClean="0">
                <a:latin typeface="Arial Unicode MS" panose="020B0604020202020204" pitchFamily="34" charset="-128"/>
                <a:ea typeface="Arial Unicode MS" panose="020B0604020202020204" pitchFamily="34" charset="-128"/>
                <a:cs typeface="Arial Unicode MS" panose="020B0604020202020204" pitchFamily="34" charset="-128"/>
              </a:rPr>
              <a:t>Ce travail de recensement est très difficile à réaliser et assez insatisfaisant dans la mesure </a:t>
            </a:r>
          </a:p>
          <a:p>
            <a:r>
              <a:rPr lang="fr-FR" sz="1600" b="1" dirty="0" smtClean="0">
                <a:latin typeface="Arial Unicode MS" panose="020B0604020202020204" pitchFamily="34" charset="-128"/>
                <a:ea typeface="Arial Unicode MS" panose="020B0604020202020204" pitchFamily="34" charset="-128"/>
                <a:cs typeface="Arial Unicode MS" panose="020B0604020202020204" pitchFamily="34" charset="-128"/>
              </a:rPr>
              <a:t>où un certain nombre d’informations ne sont pas suffisamment certaines.</a:t>
            </a:r>
          </a:p>
          <a:p>
            <a:endPar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r>
              <a:rPr lang="fr-FR" sz="1600" dirty="0" smtClean="0">
                <a:latin typeface="Arial Unicode MS" panose="020B0604020202020204" pitchFamily="34" charset="-128"/>
                <a:ea typeface="Arial Unicode MS" panose="020B0604020202020204" pitchFamily="34" charset="-128"/>
                <a:cs typeface="Arial Unicode MS" panose="020B0604020202020204" pitchFamily="34" charset="-128"/>
              </a:rPr>
              <a:t>En dernier lieu, prendre en compte les résultats des CT des GIP nécessiterait de s’assurer </a:t>
            </a:r>
          </a:p>
          <a:p>
            <a:r>
              <a:rPr lang="fr-FR" sz="1600" dirty="0" smtClean="0">
                <a:latin typeface="Arial Unicode MS" panose="020B0604020202020204" pitchFamily="34" charset="-128"/>
                <a:ea typeface="Arial Unicode MS" panose="020B0604020202020204" pitchFamily="34" charset="-128"/>
                <a:cs typeface="Arial Unicode MS" panose="020B0604020202020204" pitchFamily="34" charset="-128"/>
              </a:rPr>
              <a:t>que les CT ont bien été créés au sein de chacun de ces organismes et de fixer une liste </a:t>
            </a:r>
          </a:p>
          <a:p>
            <a:r>
              <a:rPr lang="fr-FR" sz="1600" dirty="0" smtClean="0">
                <a:latin typeface="Arial Unicode MS" panose="020B0604020202020204" pitchFamily="34" charset="-128"/>
                <a:ea typeface="Arial Unicode MS" panose="020B0604020202020204" pitchFamily="34" charset="-128"/>
                <a:cs typeface="Arial Unicode MS" panose="020B0604020202020204" pitchFamily="34" charset="-128"/>
              </a:rPr>
              <a:t>d’interlocuteurs au sein de ces organismes pour recueillir les résultats.    </a:t>
            </a:r>
          </a:p>
          <a:p>
            <a:endParaRPr lang="fr-FR" sz="180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4" name="Espace réservé du texte 3"/>
          <p:cNvSpPr>
            <a:spLocks noGrp="1"/>
          </p:cNvSpPr>
          <p:nvPr>
            <p:ph type="body" idx="10"/>
          </p:nvPr>
        </p:nvSpPr>
        <p:spPr/>
        <p:txBody>
          <a:bodyPr/>
          <a:lstStyle/>
          <a:p>
            <a:endParaRPr lang="fr-FR"/>
          </a:p>
        </p:txBody>
      </p:sp>
      <p:sp>
        <p:nvSpPr>
          <p:cNvPr id="9" name="Espace réservé du texte 8"/>
          <p:cNvSpPr>
            <a:spLocks noGrp="1"/>
          </p:cNvSpPr>
          <p:nvPr>
            <p:ph type="body" idx="15"/>
          </p:nvPr>
        </p:nvSpPr>
        <p:spPr/>
        <p:txBody>
          <a:bodyPr/>
          <a:lstStyle/>
          <a:p>
            <a:endParaRPr lang="fr-FR"/>
          </a:p>
        </p:txBody>
      </p:sp>
      <p:sp>
        <p:nvSpPr>
          <p:cNvPr id="10" name="Espace réservé du numéro de diapositive 9"/>
          <p:cNvSpPr>
            <a:spLocks noGrp="1"/>
          </p:cNvSpPr>
          <p:nvPr>
            <p:ph type="sldNum" sz="quarter" idx="16"/>
          </p:nvPr>
        </p:nvSpPr>
        <p:spPr/>
        <p:txBody>
          <a:bodyPr/>
          <a:lstStyle/>
          <a:p>
            <a:pPr>
              <a:defRPr/>
            </a:pPr>
            <a:fld id="{A148F07E-8F1C-4B9C-8B65-D9F47AC0A6FD}" type="slidenum">
              <a:rPr lang="fr-FR" altLang="fr-FR" smtClean="0"/>
              <a:pPr>
                <a:defRPr/>
              </a:pPr>
              <a:t>21</a:t>
            </a:fld>
            <a:endParaRPr lang="fr-FR" altLang="fr-FR"/>
          </a:p>
        </p:txBody>
      </p:sp>
    </p:spTree>
    <p:extLst>
      <p:ext uri="{BB962C8B-B14F-4D97-AF65-F5344CB8AC3E}">
        <p14:creationId xmlns:p14="http://schemas.microsoft.com/office/powerpoint/2010/main" val="31701277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457200" y="910167"/>
            <a:ext cx="8229600" cy="5188792"/>
          </a:xfrm>
        </p:spPr>
        <p:txBody>
          <a:bodyPr/>
          <a:lstStyle/>
          <a:p>
            <a:r>
              <a:rPr lang="fr-FR" sz="1800" b="1" dirty="0" smtClean="0">
                <a:latin typeface="Arial Unicode MS" panose="020B0604020202020204" pitchFamily="34" charset="-128"/>
                <a:ea typeface="Arial Unicode MS" panose="020B0604020202020204" pitchFamily="34" charset="-128"/>
                <a:cs typeface="Arial Unicode MS" panose="020B0604020202020204" pitchFamily="34" charset="-128"/>
              </a:rPr>
              <a:t>Dans ces conditions, il est envisagé de : </a:t>
            </a:r>
          </a:p>
          <a:p>
            <a:endParaRPr lang="fr-FR" sz="1800" b="1" dirty="0">
              <a:latin typeface="Arial Unicode MS" panose="020B0604020202020204" pitchFamily="34" charset="-128"/>
              <a:ea typeface="Arial Unicode MS" panose="020B0604020202020204" pitchFamily="34" charset="-128"/>
              <a:cs typeface="Arial Unicode MS" panose="020B0604020202020204" pitchFamily="34" charset="-128"/>
            </a:endParaRPr>
          </a:p>
          <a:p>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Rendre, par décret en Conseil d’Etat, les agents de la FPT et de la FPH, MAD </a:t>
            </a:r>
          </a:p>
          <a:p>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ou détachés au sein des GIP, électeurs au CT de leur collectivité ou de leur </a:t>
            </a:r>
          </a:p>
          <a:p>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établissement d’origine.</a:t>
            </a:r>
          </a:p>
          <a:p>
            <a:endPar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r>
              <a:rPr lang="fr-FR" sz="1800" b="1" dirty="0" smtClean="0">
                <a:latin typeface="Arial Unicode MS" panose="020B0604020202020204" pitchFamily="34" charset="-128"/>
                <a:ea typeface="Arial Unicode MS" panose="020B0604020202020204" pitchFamily="34" charset="-128"/>
                <a:cs typeface="Arial Unicode MS" panose="020B0604020202020204" pitchFamily="34" charset="-128"/>
              </a:rPr>
              <a:t>Cette solution pourrait être mise en œuvre de manière certaine et équitable</a:t>
            </a:r>
          </a:p>
          <a:p>
            <a:r>
              <a:rPr lang="fr-FR" sz="1800" b="1" dirty="0" smtClean="0">
                <a:latin typeface="Arial Unicode MS" panose="020B0604020202020204" pitchFamily="34" charset="-128"/>
                <a:ea typeface="Arial Unicode MS" panose="020B0604020202020204" pitchFamily="34" charset="-128"/>
                <a:cs typeface="Arial Unicode MS" panose="020B0604020202020204" pitchFamily="34" charset="-128"/>
              </a:rPr>
              <a:t>pour les élections 2018.</a:t>
            </a:r>
          </a:p>
          <a:p>
            <a:endPar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Elle permet de prendre en compte la très grande majorité des agents exerçant </a:t>
            </a:r>
          </a:p>
          <a:p>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leurs fonctions au sein des GIP, le recrutement direct de contractuels par les </a:t>
            </a:r>
          </a:p>
          <a:p>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GIP n’étant prévu par la loi qu’à titre complémentaire.</a:t>
            </a:r>
            <a:endParaRPr lang="fr-FR" sz="180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4" name="Espace réservé du texte 3"/>
          <p:cNvSpPr>
            <a:spLocks noGrp="1"/>
          </p:cNvSpPr>
          <p:nvPr>
            <p:ph type="body" idx="10"/>
          </p:nvPr>
        </p:nvSpPr>
        <p:spPr/>
        <p:txBody>
          <a:bodyPr/>
          <a:lstStyle/>
          <a:p>
            <a:endParaRPr lang="fr-FR"/>
          </a:p>
        </p:txBody>
      </p:sp>
      <p:sp>
        <p:nvSpPr>
          <p:cNvPr id="9" name="Espace réservé du texte 8"/>
          <p:cNvSpPr>
            <a:spLocks noGrp="1"/>
          </p:cNvSpPr>
          <p:nvPr>
            <p:ph type="body" idx="15"/>
          </p:nvPr>
        </p:nvSpPr>
        <p:spPr/>
        <p:txBody>
          <a:bodyPr/>
          <a:lstStyle/>
          <a:p>
            <a:endParaRPr lang="fr-FR"/>
          </a:p>
        </p:txBody>
      </p:sp>
      <p:sp>
        <p:nvSpPr>
          <p:cNvPr id="10" name="Espace réservé du numéro de diapositive 9"/>
          <p:cNvSpPr>
            <a:spLocks noGrp="1"/>
          </p:cNvSpPr>
          <p:nvPr>
            <p:ph type="sldNum" sz="quarter" idx="16"/>
          </p:nvPr>
        </p:nvSpPr>
        <p:spPr/>
        <p:txBody>
          <a:bodyPr/>
          <a:lstStyle/>
          <a:p>
            <a:pPr>
              <a:defRPr/>
            </a:pPr>
            <a:fld id="{A148F07E-8F1C-4B9C-8B65-D9F47AC0A6FD}" type="slidenum">
              <a:rPr lang="fr-FR" altLang="fr-FR" smtClean="0"/>
              <a:pPr>
                <a:defRPr/>
              </a:pPr>
              <a:t>22</a:t>
            </a:fld>
            <a:endParaRPr lang="fr-FR" altLang="fr-FR"/>
          </a:p>
        </p:txBody>
      </p:sp>
    </p:spTree>
    <p:extLst>
      <p:ext uri="{BB962C8B-B14F-4D97-AF65-F5344CB8AC3E}">
        <p14:creationId xmlns:p14="http://schemas.microsoft.com/office/powerpoint/2010/main" val="41002884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Elections professionnelles 2018</a:t>
            </a:r>
            <a:endParaRPr lang="fr-FR"/>
          </a:p>
        </p:txBody>
      </p:sp>
      <p:sp>
        <p:nvSpPr>
          <p:cNvPr id="3" name="Espace réservé du contenu 2"/>
          <p:cNvSpPr>
            <a:spLocks noGrp="1"/>
          </p:cNvSpPr>
          <p:nvPr>
            <p:ph idx="1"/>
          </p:nvPr>
        </p:nvSpPr>
        <p:spPr>
          <a:xfrm>
            <a:off x="239697" y="941033"/>
            <a:ext cx="8593585" cy="4785257"/>
          </a:xfrm>
        </p:spPr>
        <p:txBody>
          <a:bodyPr/>
          <a:lstStyle/>
          <a:p>
            <a:endParaRPr lang="fr-FR" dirty="0" smtClean="0"/>
          </a:p>
          <a:p>
            <a:endParaRPr lang="fr-FR"/>
          </a:p>
          <a:p>
            <a:endParaRPr lang="fr-FR" dirty="0"/>
          </a:p>
        </p:txBody>
      </p:sp>
      <p:sp>
        <p:nvSpPr>
          <p:cNvPr id="4" name="Espace réservé du texte 3"/>
          <p:cNvSpPr>
            <a:spLocks noGrp="1"/>
          </p:cNvSpPr>
          <p:nvPr>
            <p:ph type="body" idx="10"/>
          </p:nvPr>
        </p:nvSpPr>
        <p:spPr/>
        <p:txBody>
          <a:bodyPr/>
          <a:lstStyle/>
          <a:p>
            <a:endParaRPr lang="fr-FR"/>
          </a:p>
        </p:txBody>
      </p:sp>
      <p:sp>
        <p:nvSpPr>
          <p:cNvPr id="9" name="Espace réservé du texte 8"/>
          <p:cNvSpPr>
            <a:spLocks noGrp="1"/>
          </p:cNvSpPr>
          <p:nvPr>
            <p:ph type="body" idx="15"/>
          </p:nvPr>
        </p:nvSpPr>
        <p:spPr/>
        <p:txBody>
          <a:bodyPr/>
          <a:lstStyle/>
          <a:p>
            <a:endParaRPr lang="fr-FR"/>
          </a:p>
        </p:txBody>
      </p:sp>
      <p:sp>
        <p:nvSpPr>
          <p:cNvPr id="10" name="Espace réservé du numéro de diapositive 9"/>
          <p:cNvSpPr>
            <a:spLocks noGrp="1"/>
          </p:cNvSpPr>
          <p:nvPr>
            <p:ph type="sldNum" sz="quarter" idx="16"/>
          </p:nvPr>
        </p:nvSpPr>
        <p:spPr/>
        <p:txBody>
          <a:bodyPr/>
          <a:lstStyle/>
          <a:p>
            <a:pPr>
              <a:defRPr/>
            </a:pPr>
            <a:fld id="{A148F07E-8F1C-4B9C-8B65-D9F47AC0A6FD}" type="slidenum">
              <a:rPr lang="fr-FR" altLang="fr-FR" smtClean="0"/>
              <a:pPr>
                <a:defRPr/>
              </a:pPr>
              <a:t>23</a:t>
            </a:fld>
            <a:endParaRPr lang="fr-FR" altLang="fr-FR"/>
          </a:p>
        </p:txBody>
      </p:sp>
      <p:sp>
        <p:nvSpPr>
          <p:cNvPr id="11" name="Espace réservé du texte 10"/>
          <p:cNvSpPr>
            <a:spLocks noGrp="1"/>
          </p:cNvSpPr>
          <p:nvPr>
            <p:ph type="body" sz="half" idx="13"/>
          </p:nvPr>
        </p:nvSpPr>
        <p:spPr>
          <a:xfrm>
            <a:off x="2603500" y="1855611"/>
            <a:ext cx="6074393" cy="45719"/>
          </a:xfrm>
        </p:spPr>
        <p:txBody>
          <a:bodyPr/>
          <a:lstStyle/>
          <a:p>
            <a:endParaRPr lang="fr-FR" dirty="0" smtClean="0"/>
          </a:p>
          <a:p>
            <a:endParaRPr lang="fr-FR" dirty="0"/>
          </a:p>
          <a:p>
            <a:endParaRPr lang="fr-FR" dirty="0" smtClean="0"/>
          </a:p>
          <a:p>
            <a:r>
              <a:rPr lang="fr-FR" sz="2800" b="1" i="1" dirty="0" smtClean="0">
                <a:latin typeface="Arial Unicode MS" panose="020B0604020202020204" pitchFamily="34" charset="-128"/>
                <a:ea typeface="Arial Unicode MS" panose="020B0604020202020204" pitchFamily="34" charset="-128"/>
                <a:cs typeface="Arial Unicode MS" panose="020B0604020202020204" pitchFamily="34" charset="-128"/>
              </a:rPr>
              <a:t>Merci de votre attention  </a:t>
            </a:r>
            <a:endParaRPr lang="fr-FR" sz="2800" b="1" i="1"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27491284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5"/>
          <p:cNvSpPr>
            <a:spLocks noGrp="1" noChangeArrowheads="1"/>
          </p:cNvSpPr>
          <p:nvPr>
            <p:ph type="sldNum" sz="quarter" idx="16"/>
          </p:nvPr>
        </p:nvSpPr>
        <p:spPr>
          <a:noFill/>
        </p:spPr>
        <p:txBody>
          <a:bodyPr/>
          <a:lstStyle>
            <a:lvl1pPr eaLnBrk="0" hangingPunct="0">
              <a:defRPr>
                <a:solidFill>
                  <a:schemeClr val="tx1"/>
                </a:solidFill>
                <a:latin typeface="Arial" pitchFamily="34" charset="0"/>
                <a:ea typeface="ＭＳ Ｐゴシック" pitchFamily="34" charset="-128"/>
              </a:defRPr>
            </a:lvl1pPr>
            <a:lvl2pPr marL="742950" indent="-285750" eaLnBrk="0" hangingPunct="0">
              <a:defRPr>
                <a:solidFill>
                  <a:schemeClr val="tx1"/>
                </a:solidFill>
                <a:latin typeface="Arial" pitchFamily="34" charset="0"/>
                <a:ea typeface="ＭＳ Ｐゴシック" pitchFamily="34" charset="-128"/>
              </a:defRPr>
            </a:lvl2pPr>
            <a:lvl3pPr marL="1143000" indent="-228600" eaLnBrk="0" hangingPunct="0">
              <a:defRPr>
                <a:solidFill>
                  <a:schemeClr val="tx1"/>
                </a:solidFill>
                <a:latin typeface="Arial" pitchFamily="34" charset="0"/>
                <a:ea typeface="ＭＳ Ｐゴシック" pitchFamily="34" charset="-128"/>
              </a:defRPr>
            </a:lvl3pPr>
            <a:lvl4pPr marL="1600200" indent="-228600" eaLnBrk="0" hangingPunct="0">
              <a:defRPr>
                <a:solidFill>
                  <a:schemeClr val="tx1"/>
                </a:solidFill>
                <a:latin typeface="Arial" pitchFamily="34" charset="0"/>
                <a:ea typeface="ＭＳ Ｐゴシック" pitchFamily="34" charset="-128"/>
              </a:defRPr>
            </a:lvl4pPr>
            <a:lvl5pPr marL="2057400" indent="-228600" eaLnBrk="0" hangingPunct="0">
              <a:defRPr>
                <a:solidFill>
                  <a:schemeClr val="tx1"/>
                </a:solidFill>
                <a:latin typeface="Arial" pitchFamily="34" charset="0"/>
                <a:ea typeface="ＭＳ Ｐゴシック" pitchFamily="34" charset="-128"/>
              </a:defRPr>
            </a:lvl5pPr>
            <a:lvl6pPr marL="25146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fld id="{49E7BEF2-A000-459E-B3C4-480A0A215BFA}" type="slidenum">
              <a:rPr lang="fr-FR" altLang="fr-FR" smtClean="0"/>
              <a:pPr/>
              <a:t>3</a:t>
            </a:fld>
            <a:endParaRPr lang="fr-FR" altLang="fr-FR" smtClean="0"/>
          </a:p>
        </p:txBody>
      </p:sp>
      <p:sp>
        <p:nvSpPr>
          <p:cNvPr id="5123" name="Titre 1"/>
          <p:cNvSpPr>
            <a:spLocks noGrp="1"/>
          </p:cNvSpPr>
          <p:nvPr>
            <p:ph type="title"/>
          </p:nvPr>
        </p:nvSpPr>
        <p:spPr bwMode="auto">
          <a:xfrm>
            <a:off x="457200" y="274638"/>
            <a:ext cx="8229600" cy="241300"/>
          </a:xfrm>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r>
              <a:rPr lang="fr-FR" altLang="fr-FR" dirty="0" smtClean="0">
                <a:ea typeface="Section-Medium"/>
              </a:rPr>
              <a:t>Elections professionnelles 2018</a:t>
            </a:r>
          </a:p>
        </p:txBody>
      </p:sp>
      <p:sp>
        <p:nvSpPr>
          <p:cNvPr id="5124" name="Espace réservé du contenu 2"/>
          <p:cNvSpPr>
            <a:spLocks noGrp="1"/>
          </p:cNvSpPr>
          <p:nvPr>
            <p:ph idx="1"/>
          </p:nvPr>
        </p:nvSpPr>
        <p:spPr bwMode="auto">
          <a:xfrm>
            <a:off x="346229" y="621438"/>
            <a:ext cx="8340571" cy="5610686"/>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r>
              <a:rPr lang="fr-FR" altLang="fr-FR" b="1" dirty="0" smtClean="0">
                <a:latin typeface="Section-Bold" charset="0"/>
              </a:rPr>
              <a:t>Suites de la réunion du 05 septembre</a:t>
            </a:r>
          </a:p>
          <a:p>
            <a:pPr marL="0" indent="0"/>
            <a:r>
              <a:rPr lang="fr-FR" altLang="fr-FR" u="sng" dirty="0" smtClean="0">
                <a:ea typeface="Section-Bold"/>
              </a:rPr>
              <a:t>Points de vigilance soulevés par les organisations syndicales </a:t>
            </a:r>
          </a:p>
          <a:p>
            <a:pPr marL="0" indent="0"/>
            <a:endParaRPr lang="fr-FR" altLang="fr-FR" sz="1800" dirty="0">
              <a:ea typeface="Section-Bold"/>
            </a:endParaRPr>
          </a:p>
          <a:p>
            <a:pPr>
              <a:buFontTx/>
              <a:buChar char="-"/>
            </a:pPr>
            <a:r>
              <a:rPr lang="fr-FR" altLang="fr-FR" sz="1800" dirty="0" smtClean="0">
                <a:ea typeface="Section-Bold"/>
              </a:rPr>
              <a:t>Souhait d’une diffusion d’informations régulière sur les élections (cadre, juridique, calendrier etc.)</a:t>
            </a:r>
          </a:p>
          <a:p>
            <a:pPr marL="0" indent="0"/>
            <a:r>
              <a:rPr lang="fr-FR" altLang="fr-FR" sz="1800" i="1" dirty="0" smtClean="0">
                <a:ea typeface="Section-Bold"/>
              </a:rPr>
              <a:t>Eléments de réponse : création d’une page dédiée sur le site de la fonction publique avec l’ensemble des informations et les réponses aux questions les plus fréquemment posées</a:t>
            </a:r>
          </a:p>
          <a:p>
            <a:pPr marL="0" indent="0"/>
            <a:endParaRPr lang="fr-FR" altLang="fr-FR" sz="1800" dirty="0">
              <a:ea typeface="Section-Bold"/>
            </a:endParaRPr>
          </a:p>
          <a:p>
            <a:pPr marL="0" indent="0"/>
            <a:r>
              <a:rPr lang="fr-FR" altLang="fr-FR" sz="1800" dirty="0" smtClean="0">
                <a:ea typeface="Section-Bold"/>
              </a:rPr>
              <a:t>-    Communiquer sur le décret représentation équilibrée du 27 juillet 2017</a:t>
            </a:r>
          </a:p>
          <a:p>
            <a:pPr marL="0" indent="0"/>
            <a:r>
              <a:rPr lang="fr-FR" altLang="fr-FR" sz="1800" i="1" dirty="0" smtClean="0">
                <a:ea typeface="Section-Bold"/>
              </a:rPr>
              <a:t>Eléments de réponse : la DGAFP, la DGCL et la DGOS  préparent une circulaire propre à leur versant.</a:t>
            </a:r>
          </a:p>
          <a:p>
            <a:pPr marL="0" indent="0"/>
            <a:endParaRPr lang="fr-FR" altLang="fr-FR" sz="1800" i="1" dirty="0" smtClean="0">
              <a:ea typeface="Section-Bold"/>
            </a:endParaRPr>
          </a:p>
          <a:p>
            <a:pPr>
              <a:buFontTx/>
              <a:buChar char="-"/>
            </a:pPr>
            <a:r>
              <a:rPr lang="fr-FR" altLang="fr-FR" sz="1800" dirty="0">
                <a:ea typeface="Section-Bold"/>
              </a:rPr>
              <a:t>Rappel des règles sur le vote par correspondance</a:t>
            </a:r>
            <a:endParaRPr lang="fr-FR" altLang="fr-FR" sz="1800" i="1" dirty="0">
              <a:ea typeface="Section-Bold"/>
            </a:endParaRPr>
          </a:p>
          <a:p>
            <a:pPr marL="0" indent="0"/>
            <a:r>
              <a:rPr lang="fr-FR" altLang="fr-FR" sz="1800" i="1" dirty="0">
                <a:ea typeface="Section-Bold"/>
              </a:rPr>
              <a:t>Eléments de réponse : point inscrit à l’ordre du jour.</a:t>
            </a:r>
          </a:p>
          <a:p>
            <a:pPr marL="0" indent="0"/>
            <a:endParaRPr lang="fr-FR" altLang="fr-FR" sz="1800" i="1" dirty="0" smtClean="0">
              <a:ea typeface="Section-Bold"/>
            </a:endParaRPr>
          </a:p>
          <a:p>
            <a:pPr marL="0" indent="0"/>
            <a:endParaRPr lang="fr-FR" altLang="fr-FR" dirty="0" smtClean="0">
              <a:ea typeface="Section-Bold"/>
            </a:endParaRPr>
          </a:p>
        </p:txBody>
      </p:sp>
      <p:sp>
        <p:nvSpPr>
          <p:cNvPr id="5125" name="Espace réservé du texte 3"/>
          <p:cNvSpPr>
            <a:spLocks noGrp="1"/>
          </p:cNvSpPr>
          <p:nvPr>
            <p:ph type="body" idx="10"/>
          </p:nvPr>
        </p:nvSpPr>
        <p:spPr bwMode="auto">
          <a:xfrm>
            <a:off x="7435850" y="274638"/>
            <a:ext cx="1241425" cy="2413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endParaRPr lang="fr-FR" altLang="fr-FR" smtClean="0">
              <a:ea typeface="Section-Medium"/>
            </a:endParaRPr>
          </a:p>
        </p:txBody>
      </p:sp>
      <p:sp>
        <p:nvSpPr>
          <p:cNvPr id="5130" name="Espace réservé du texte 8"/>
          <p:cNvSpPr>
            <a:spLocks noGrp="1"/>
          </p:cNvSpPr>
          <p:nvPr>
            <p:ph type="body" idx="15"/>
          </p:nvPr>
        </p:nvSpPr>
        <p:spPr bwMode="auto">
          <a:xfrm>
            <a:off x="457200" y="6450013"/>
            <a:ext cx="6507163" cy="2000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endParaRPr lang="fr-FR" altLang="fr-FR" smtClean="0">
              <a:ea typeface="Section-Medium"/>
            </a:endParaRPr>
          </a:p>
        </p:txBody>
      </p:sp>
    </p:spTree>
    <p:extLst>
      <p:ext uri="{BB962C8B-B14F-4D97-AF65-F5344CB8AC3E}">
        <p14:creationId xmlns:p14="http://schemas.microsoft.com/office/powerpoint/2010/main" val="13226392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5"/>
          <p:cNvSpPr>
            <a:spLocks noGrp="1" noChangeArrowheads="1"/>
          </p:cNvSpPr>
          <p:nvPr>
            <p:ph type="sldNum" sz="quarter" idx="16"/>
          </p:nvPr>
        </p:nvSpPr>
        <p:spPr>
          <a:noFill/>
        </p:spPr>
        <p:txBody>
          <a:bodyPr/>
          <a:lstStyle>
            <a:lvl1pPr eaLnBrk="0" hangingPunct="0">
              <a:defRPr>
                <a:solidFill>
                  <a:schemeClr val="tx1"/>
                </a:solidFill>
                <a:latin typeface="Arial" pitchFamily="34" charset="0"/>
                <a:ea typeface="ＭＳ Ｐゴシック" pitchFamily="34" charset="-128"/>
              </a:defRPr>
            </a:lvl1pPr>
            <a:lvl2pPr marL="742950" indent="-285750" eaLnBrk="0" hangingPunct="0">
              <a:defRPr>
                <a:solidFill>
                  <a:schemeClr val="tx1"/>
                </a:solidFill>
                <a:latin typeface="Arial" pitchFamily="34" charset="0"/>
                <a:ea typeface="ＭＳ Ｐゴシック" pitchFamily="34" charset="-128"/>
              </a:defRPr>
            </a:lvl2pPr>
            <a:lvl3pPr marL="1143000" indent="-228600" eaLnBrk="0" hangingPunct="0">
              <a:defRPr>
                <a:solidFill>
                  <a:schemeClr val="tx1"/>
                </a:solidFill>
                <a:latin typeface="Arial" pitchFamily="34" charset="0"/>
                <a:ea typeface="ＭＳ Ｐゴシック" pitchFamily="34" charset="-128"/>
              </a:defRPr>
            </a:lvl3pPr>
            <a:lvl4pPr marL="1600200" indent="-228600" eaLnBrk="0" hangingPunct="0">
              <a:defRPr>
                <a:solidFill>
                  <a:schemeClr val="tx1"/>
                </a:solidFill>
                <a:latin typeface="Arial" pitchFamily="34" charset="0"/>
                <a:ea typeface="ＭＳ Ｐゴシック" pitchFamily="34" charset="-128"/>
              </a:defRPr>
            </a:lvl4pPr>
            <a:lvl5pPr marL="2057400" indent="-228600" eaLnBrk="0" hangingPunct="0">
              <a:defRPr>
                <a:solidFill>
                  <a:schemeClr val="tx1"/>
                </a:solidFill>
                <a:latin typeface="Arial" pitchFamily="34" charset="0"/>
                <a:ea typeface="ＭＳ Ｐゴシック" pitchFamily="34" charset="-128"/>
              </a:defRPr>
            </a:lvl5pPr>
            <a:lvl6pPr marL="25146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fld id="{49E7BEF2-A000-459E-B3C4-480A0A215BFA}" type="slidenum">
              <a:rPr lang="fr-FR" altLang="fr-FR" smtClean="0"/>
              <a:pPr/>
              <a:t>4</a:t>
            </a:fld>
            <a:endParaRPr lang="fr-FR" altLang="fr-FR" smtClean="0"/>
          </a:p>
        </p:txBody>
      </p:sp>
      <p:sp>
        <p:nvSpPr>
          <p:cNvPr id="5123" name="Titre 1"/>
          <p:cNvSpPr>
            <a:spLocks noGrp="1"/>
          </p:cNvSpPr>
          <p:nvPr>
            <p:ph type="title"/>
          </p:nvPr>
        </p:nvSpPr>
        <p:spPr bwMode="auto">
          <a:xfrm>
            <a:off x="457200" y="274638"/>
            <a:ext cx="8229600" cy="241300"/>
          </a:xfrm>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r>
              <a:rPr lang="fr-FR" altLang="fr-FR" dirty="0" smtClean="0">
                <a:ea typeface="Section-Medium"/>
              </a:rPr>
              <a:t>Elections professionnelles 2018</a:t>
            </a:r>
          </a:p>
        </p:txBody>
      </p:sp>
      <p:sp>
        <p:nvSpPr>
          <p:cNvPr id="5124" name="Espace réservé du contenu 2"/>
          <p:cNvSpPr>
            <a:spLocks noGrp="1"/>
          </p:cNvSpPr>
          <p:nvPr>
            <p:ph idx="1"/>
          </p:nvPr>
        </p:nvSpPr>
        <p:spPr bwMode="auto">
          <a:xfrm>
            <a:off x="346229" y="758718"/>
            <a:ext cx="8340571" cy="503840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r>
              <a:rPr lang="fr-FR" altLang="fr-FR" b="1" dirty="0" smtClean="0">
                <a:latin typeface="Section-Bold" charset="0"/>
              </a:rPr>
              <a:t>Suites de la réunion du 05 septembre</a:t>
            </a:r>
          </a:p>
          <a:p>
            <a:pPr marL="0" indent="0"/>
            <a:r>
              <a:rPr lang="fr-FR" altLang="fr-FR" u="sng" dirty="0" smtClean="0">
                <a:ea typeface="Section-Bold"/>
              </a:rPr>
              <a:t>Points de vigilance soulevés par les organisations syndicales </a:t>
            </a:r>
          </a:p>
          <a:p>
            <a:pPr>
              <a:buFontTx/>
              <a:buChar char="-"/>
            </a:pPr>
            <a:r>
              <a:rPr lang="fr-FR" altLang="fr-FR" sz="1800" dirty="0">
                <a:ea typeface="Section-Bold"/>
              </a:rPr>
              <a:t>Prise en compte du vote des agents des GIP pour la composition des instances supérieures </a:t>
            </a:r>
          </a:p>
          <a:p>
            <a:pPr marL="0" indent="0"/>
            <a:r>
              <a:rPr lang="fr-FR" altLang="fr-FR" sz="1800" i="1" dirty="0">
                <a:ea typeface="Section-Bold"/>
              </a:rPr>
              <a:t>Eléments de réponse : point inscrit à l’ordre du jour </a:t>
            </a:r>
          </a:p>
          <a:p>
            <a:pPr marL="285750" indent="-285750">
              <a:buFontTx/>
              <a:buChar char="-"/>
            </a:pPr>
            <a:endParaRPr lang="fr-FR" altLang="fr-FR" sz="1800" dirty="0" smtClean="0">
              <a:ea typeface="Section-Bold"/>
            </a:endParaRPr>
          </a:p>
          <a:p>
            <a:pPr marL="285750" indent="-285750">
              <a:buFontTx/>
              <a:buChar char="-"/>
            </a:pPr>
            <a:r>
              <a:rPr lang="fr-FR" altLang="fr-FR" sz="1800" dirty="0" smtClean="0">
                <a:ea typeface="Section-Bold"/>
              </a:rPr>
              <a:t>Supprimer </a:t>
            </a:r>
            <a:r>
              <a:rPr lang="fr-FR" altLang="fr-FR" sz="1800" dirty="0">
                <a:ea typeface="Section-Bold"/>
              </a:rPr>
              <a:t>les groupes hiérarchiques dans les CAP pour la fonction publique </a:t>
            </a:r>
            <a:r>
              <a:rPr lang="fr-FR" altLang="fr-FR" sz="1800" dirty="0" smtClean="0">
                <a:ea typeface="Section-Bold"/>
              </a:rPr>
              <a:t>territoriale </a:t>
            </a:r>
            <a:endParaRPr lang="fr-FR" altLang="fr-FR" sz="1800" dirty="0">
              <a:ea typeface="Section-Bold"/>
            </a:endParaRPr>
          </a:p>
          <a:p>
            <a:pPr marL="0" indent="0"/>
            <a:r>
              <a:rPr lang="fr-FR" altLang="fr-FR" sz="1800" i="1" dirty="0">
                <a:ea typeface="Section-Bold"/>
              </a:rPr>
              <a:t>Eléments de réponse : </a:t>
            </a:r>
            <a:r>
              <a:rPr lang="fr-FR" altLang="fr-FR" sz="1800" i="1" dirty="0" smtClean="0">
                <a:ea typeface="Section-Bold"/>
              </a:rPr>
              <a:t>a priori la suppression des groupes hiérarchiques dans les CAP est de niveau législatif</a:t>
            </a:r>
          </a:p>
          <a:p>
            <a:pPr marL="0" indent="0"/>
            <a:endParaRPr lang="fr-FR" altLang="fr-FR" sz="1800" i="1" dirty="0">
              <a:ea typeface="Section-Bold"/>
            </a:endParaRPr>
          </a:p>
          <a:p>
            <a:pPr>
              <a:buFontTx/>
              <a:buChar char="-"/>
            </a:pPr>
            <a:r>
              <a:rPr lang="fr-FR" altLang="fr-FR" sz="1800" dirty="0" smtClean="0">
                <a:ea typeface="Section-Bold"/>
              </a:rPr>
              <a:t>Bien </a:t>
            </a:r>
            <a:r>
              <a:rPr lang="fr-FR" altLang="fr-FR" sz="1800" dirty="0">
                <a:ea typeface="Section-Bold"/>
              </a:rPr>
              <a:t>définir les périmètres de référence des instances pour permettre un rattachement de tous les agents, éviter les doublons</a:t>
            </a:r>
          </a:p>
          <a:p>
            <a:pPr marL="0" indent="0"/>
            <a:r>
              <a:rPr lang="fr-FR" altLang="fr-FR" sz="1800" i="1" dirty="0">
                <a:ea typeface="Section-Bold"/>
              </a:rPr>
              <a:t>Eléments de réponse : ce point sera approfondi à l’occasion de la prochaine réunion du groupe de travail</a:t>
            </a:r>
          </a:p>
          <a:p>
            <a:pPr marL="0" indent="0"/>
            <a:endParaRPr lang="fr-FR" altLang="fr-FR" sz="1800" i="1" dirty="0" smtClean="0">
              <a:ea typeface="Section-Bold"/>
            </a:endParaRPr>
          </a:p>
          <a:p>
            <a:pPr marL="0" indent="0"/>
            <a:endParaRPr lang="fr-FR" altLang="fr-FR" sz="1800" dirty="0">
              <a:ea typeface="Section-Bold"/>
            </a:endParaRPr>
          </a:p>
          <a:p>
            <a:pPr marL="0" indent="0"/>
            <a:endParaRPr lang="fr-FR" altLang="fr-FR" sz="1800" dirty="0">
              <a:ea typeface="Section-Bold"/>
            </a:endParaRPr>
          </a:p>
          <a:p>
            <a:pPr marL="0" indent="0"/>
            <a:endParaRPr lang="fr-FR" altLang="fr-FR" dirty="0" smtClean="0">
              <a:ea typeface="Section-Bold"/>
            </a:endParaRPr>
          </a:p>
        </p:txBody>
      </p:sp>
      <p:sp>
        <p:nvSpPr>
          <p:cNvPr id="5125" name="Espace réservé du texte 3"/>
          <p:cNvSpPr>
            <a:spLocks noGrp="1"/>
          </p:cNvSpPr>
          <p:nvPr>
            <p:ph type="body" idx="10"/>
          </p:nvPr>
        </p:nvSpPr>
        <p:spPr bwMode="auto">
          <a:xfrm>
            <a:off x="7435850" y="274638"/>
            <a:ext cx="1241425" cy="2413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endParaRPr lang="fr-FR" altLang="fr-FR" smtClean="0">
              <a:ea typeface="Section-Medium"/>
            </a:endParaRPr>
          </a:p>
        </p:txBody>
      </p:sp>
      <p:sp>
        <p:nvSpPr>
          <p:cNvPr id="5130" name="Espace réservé du texte 8"/>
          <p:cNvSpPr>
            <a:spLocks noGrp="1"/>
          </p:cNvSpPr>
          <p:nvPr>
            <p:ph type="body" idx="15"/>
          </p:nvPr>
        </p:nvSpPr>
        <p:spPr bwMode="auto">
          <a:xfrm>
            <a:off x="457200" y="6450013"/>
            <a:ext cx="6507163" cy="2000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endParaRPr lang="fr-FR" altLang="fr-FR" smtClean="0">
              <a:ea typeface="Section-Medium"/>
            </a:endParaRPr>
          </a:p>
        </p:txBody>
      </p:sp>
    </p:spTree>
    <p:extLst>
      <p:ext uri="{BB962C8B-B14F-4D97-AF65-F5344CB8AC3E}">
        <p14:creationId xmlns:p14="http://schemas.microsoft.com/office/powerpoint/2010/main" val="18770789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Elections professionnelles 2018</a:t>
            </a:r>
            <a:endParaRPr lang="fr-FR" dirty="0"/>
          </a:p>
        </p:txBody>
      </p:sp>
      <p:sp>
        <p:nvSpPr>
          <p:cNvPr id="3" name="Espace réservé du contenu 2"/>
          <p:cNvSpPr>
            <a:spLocks noGrp="1"/>
          </p:cNvSpPr>
          <p:nvPr>
            <p:ph idx="1"/>
          </p:nvPr>
        </p:nvSpPr>
        <p:spPr>
          <a:xfrm>
            <a:off x="230819" y="639193"/>
            <a:ext cx="8455981" cy="5811422"/>
          </a:xfrm>
        </p:spPr>
        <p:txBody>
          <a:bodyPr/>
          <a:lstStyle/>
          <a:p>
            <a:endParaRPr lang="fr-FR" alt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endParaRPr lang="fr-FR" sz="1800" dirty="0">
              <a:latin typeface="Arial Unicode MS" panose="020B0604020202020204" pitchFamily="34" charset="-128"/>
              <a:ea typeface="Arial Unicode MS" panose="020B0604020202020204" pitchFamily="34" charset="-128"/>
              <a:cs typeface="Arial Unicode MS" panose="020B0604020202020204" pitchFamily="34" charset="-128"/>
            </a:endParaRPr>
          </a:p>
          <a:p>
            <a:endParaRPr lang="fr-FR" sz="1800" dirty="0"/>
          </a:p>
        </p:txBody>
      </p:sp>
      <p:sp>
        <p:nvSpPr>
          <p:cNvPr id="4" name="Espace réservé du texte 3"/>
          <p:cNvSpPr>
            <a:spLocks noGrp="1"/>
          </p:cNvSpPr>
          <p:nvPr>
            <p:ph type="body" idx="10"/>
          </p:nvPr>
        </p:nvSpPr>
        <p:spPr/>
        <p:txBody>
          <a:bodyPr/>
          <a:lstStyle/>
          <a:p>
            <a:endParaRPr lang="fr-FR"/>
          </a:p>
        </p:txBody>
      </p:sp>
      <p:sp>
        <p:nvSpPr>
          <p:cNvPr id="9" name="Espace réservé du texte 8"/>
          <p:cNvSpPr>
            <a:spLocks noGrp="1"/>
          </p:cNvSpPr>
          <p:nvPr>
            <p:ph type="body" idx="15"/>
          </p:nvPr>
        </p:nvSpPr>
        <p:spPr/>
        <p:txBody>
          <a:bodyPr/>
          <a:lstStyle/>
          <a:p>
            <a:endParaRPr lang="fr-FR"/>
          </a:p>
        </p:txBody>
      </p:sp>
      <p:sp>
        <p:nvSpPr>
          <p:cNvPr id="10" name="Espace réservé du numéro de diapositive 9"/>
          <p:cNvSpPr>
            <a:spLocks noGrp="1"/>
          </p:cNvSpPr>
          <p:nvPr>
            <p:ph type="sldNum" sz="quarter" idx="16"/>
          </p:nvPr>
        </p:nvSpPr>
        <p:spPr/>
        <p:txBody>
          <a:bodyPr/>
          <a:lstStyle/>
          <a:p>
            <a:pPr>
              <a:defRPr/>
            </a:pPr>
            <a:fld id="{A148F07E-8F1C-4B9C-8B65-D9F47AC0A6FD}" type="slidenum">
              <a:rPr lang="fr-FR" altLang="fr-FR" smtClean="0"/>
              <a:pPr>
                <a:defRPr/>
              </a:pPr>
              <a:t>5</a:t>
            </a:fld>
            <a:endParaRPr lang="fr-FR" altLang="fr-FR"/>
          </a:p>
        </p:txBody>
      </p:sp>
      <p:sp>
        <p:nvSpPr>
          <p:cNvPr id="5" name="Rectangle 4"/>
          <p:cNvSpPr/>
          <p:nvPr/>
        </p:nvSpPr>
        <p:spPr>
          <a:xfrm>
            <a:off x="310718" y="639192"/>
            <a:ext cx="7963270" cy="9787295"/>
          </a:xfrm>
          <a:prstGeom prst="rect">
            <a:avLst/>
          </a:prstGeom>
        </p:spPr>
        <p:txBody>
          <a:bodyPr wrap="square">
            <a:spAutoFit/>
          </a:bodyPr>
          <a:lstStyle/>
          <a:p>
            <a:r>
              <a:rPr lang="fr-FR" altLang="fr-FR" b="1" dirty="0" smtClean="0">
                <a:ea typeface="Section-Bold"/>
              </a:rPr>
              <a:t>1 – Le calendrier prévisionnel des élections </a:t>
            </a:r>
          </a:p>
          <a:p>
            <a:endParaRPr lang="fr-FR" altLang="fr-FR"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r>
              <a:rPr lang="fr-FR" altLang="fr-FR" dirty="0" smtClean="0">
                <a:latin typeface="Arial Unicode MS" panose="020B0604020202020204" pitchFamily="34" charset="-128"/>
                <a:ea typeface="Arial Unicode MS" panose="020B0604020202020204" pitchFamily="34" charset="-128"/>
                <a:cs typeface="Arial Unicode MS" panose="020B0604020202020204" pitchFamily="34" charset="-128"/>
              </a:rPr>
              <a:t>▶ A partir d’une </a:t>
            </a:r>
            <a:r>
              <a:rPr lang="fr-FR" altLang="fr-FR" b="1" dirty="0" smtClean="0">
                <a:latin typeface="Arial Unicode MS" panose="020B0604020202020204" pitchFamily="34" charset="-128"/>
                <a:ea typeface="Arial Unicode MS" panose="020B0604020202020204" pitchFamily="34" charset="-128"/>
                <a:cs typeface="Arial Unicode MS" panose="020B0604020202020204" pitchFamily="34" charset="-128"/>
              </a:rPr>
              <a:t>date prévisionnelle de scrutin au 6 décembre 2018</a:t>
            </a:r>
            <a:r>
              <a:rPr lang="fr-FR" altLang="fr-FR" dirty="0" smtClean="0">
                <a:latin typeface="Arial Unicode MS" panose="020B0604020202020204" pitchFamily="34" charset="-128"/>
                <a:ea typeface="Arial Unicode MS" panose="020B0604020202020204" pitchFamily="34" charset="-128"/>
                <a:cs typeface="Arial Unicode MS" panose="020B0604020202020204" pitchFamily="34" charset="-128"/>
              </a:rPr>
              <a:t>, qui sera rendue publique au plus tard le 6 juin 2018, nous vous proposons un calendrier prévisionnel des opérations électorales (document distribué).  </a:t>
            </a:r>
          </a:p>
          <a:p>
            <a:endParaRPr lang="fr-FR" altLang="fr-FR"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r>
              <a:rPr lang="fr-FR" altLang="fr-FR" dirty="0" smtClean="0">
                <a:latin typeface="Arial Unicode MS" panose="020B0604020202020204" pitchFamily="34" charset="-128"/>
                <a:ea typeface="Arial Unicode MS" panose="020B0604020202020204" pitchFamily="34" charset="-128"/>
                <a:cs typeface="Arial Unicode MS" panose="020B0604020202020204" pitchFamily="34" charset="-128"/>
              </a:rPr>
              <a:t>Le calendrier est proposé à partir des délais prévus par les décrets relatifs aux CT et aux CAP des trois versants. </a:t>
            </a:r>
            <a:r>
              <a:rPr lang="fr-FR" altLang="fr-FR" i="1" dirty="0" smtClean="0">
                <a:latin typeface="Arial Unicode MS" panose="020B0604020202020204" pitchFamily="34" charset="-128"/>
                <a:ea typeface="Arial Unicode MS" panose="020B0604020202020204" pitchFamily="34" charset="-128"/>
                <a:cs typeface="Arial Unicode MS" panose="020B0604020202020204" pitchFamily="34" charset="-128"/>
              </a:rPr>
              <a:t>Merci de votre relecture et de vos remarques éventuelles.</a:t>
            </a:r>
          </a:p>
          <a:p>
            <a:endParaRPr lang="fr-FR" altLang="fr-FR" dirty="0">
              <a:latin typeface="Arial Unicode MS" panose="020B0604020202020204" pitchFamily="34" charset="-128"/>
              <a:ea typeface="Arial Unicode MS" panose="020B0604020202020204" pitchFamily="34" charset="-128"/>
              <a:cs typeface="Arial Unicode MS" panose="020B0604020202020204" pitchFamily="34" charset="-128"/>
            </a:endParaRPr>
          </a:p>
          <a:p>
            <a:r>
              <a:rPr lang="fr-FR" altLang="fr-FR" dirty="0" smtClean="0">
                <a:latin typeface="Arial Unicode MS" panose="020B0604020202020204" pitchFamily="34" charset="-128"/>
                <a:ea typeface="Arial Unicode MS" panose="020B0604020202020204" pitchFamily="34" charset="-128"/>
                <a:cs typeface="Arial Unicode MS" panose="020B0604020202020204" pitchFamily="34" charset="-128"/>
              </a:rPr>
              <a:t>▶ La date limite de dépôt des candidatures est de </a:t>
            </a:r>
            <a:r>
              <a:rPr lang="fr-FR" altLang="fr-FR" b="1" dirty="0" smtClean="0">
                <a:latin typeface="Arial Unicode MS" panose="020B0604020202020204" pitchFamily="34" charset="-128"/>
                <a:ea typeface="Arial Unicode MS" panose="020B0604020202020204" pitchFamily="34" charset="-128"/>
                <a:cs typeface="Arial Unicode MS" panose="020B0604020202020204" pitchFamily="34" charset="-128"/>
              </a:rPr>
              <a:t>six semaines </a:t>
            </a:r>
            <a:r>
              <a:rPr lang="fr-FR" altLang="fr-FR" dirty="0" smtClean="0">
                <a:latin typeface="Arial Unicode MS" panose="020B0604020202020204" pitchFamily="34" charset="-128"/>
                <a:ea typeface="Arial Unicode MS" panose="020B0604020202020204" pitchFamily="34" charset="-128"/>
                <a:cs typeface="Arial Unicode MS" panose="020B0604020202020204" pitchFamily="34" charset="-128"/>
              </a:rPr>
              <a:t>avant la date du scrutin. </a:t>
            </a:r>
          </a:p>
          <a:p>
            <a:endParaRPr lang="fr-FR" altLang="fr-FR"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r>
              <a:rPr lang="fr-FR" altLang="fr-FR" dirty="0" smtClean="0">
                <a:latin typeface="Arial Unicode MS" panose="020B0604020202020204" pitchFamily="34" charset="-128"/>
                <a:ea typeface="Arial Unicode MS" panose="020B0604020202020204" pitchFamily="34" charset="-128"/>
                <a:cs typeface="Arial Unicode MS" panose="020B0604020202020204" pitchFamily="34" charset="-128"/>
              </a:rPr>
              <a:t>Cette date est très contrainte pour les administrations.</a:t>
            </a:r>
          </a:p>
          <a:p>
            <a:endParaRPr lang="fr-FR" altLang="fr-FR"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r>
              <a:rPr lang="fr-FR" altLang="fr-FR" dirty="0" smtClean="0">
                <a:latin typeface="Arial Unicode MS" panose="020B0604020202020204" pitchFamily="34" charset="-128"/>
                <a:ea typeface="Arial Unicode MS" panose="020B0604020202020204" pitchFamily="34" charset="-128"/>
                <a:cs typeface="Arial Unicode MS" panose="020B0604020202020204" pitchFamily="34" charset="-128"/>
              </a:rPr>
              <a:t>Si cette date est maintenue, il est souhaitable que les candidatures soient déposées le plus en amont possible avant cette date limite afin d’/de :</a:t>
            </a:r>
          </a:p>
          <a:p>
            <a:pPr marL="285750" indent="-285750">
              <a:buFontTx/>
              <a:buChar char="-"/>
            </a:pPr>
            <a:r>
              <a:rPr lang="fr-FR" altLang="fr-FR" dirty="0" smtClean="0">
                <a:latin typeface="Arial Unicode MS" panose="020B0604020202020204" pitchFamily="34" charset="-128"/>
                <a:ea typeface="Arial Unicode MS" panose="020B0604020202020204" pitchFamily="34" charset="-128"/>
                <a:cs typeface="Arial Unicode MS" panose="020B0604020202020204" pitchFamily="34" charset="-128"/>
              </a:rPr>
              <a:t>accélérer la procédure de vérification des listes</a:t>
            </a:r>
          </a:p>
          <a:p>
            <a:pPr marL="285750" indent="-285750">
              <a:buFontTx/>
              <a:buChar char="-"/>
            </a:pPr>
            <a:r>
              <a:rPr lang="fr-FR" altLang="fr-FR" dirty="0" smtClean="0">
                <a:latin typeface="Arial Unicode MS" panose="020B0604020202020204" pitchFamily="34" charset="-128"/>
                <a:ea typeface="Arial Unicode MS" panose="020B0604020202020204" pitchFamily="34" charset="-128"/>
                <a:cs typeface="Arial Unicode MS" panose="020B0604020202020204" pitchFamily="34" charset="-128"/>
              </a:rPr>
              <a:t>offrir davantage de temps pour procéder aux éventuels remplacements nécessaires.</a:t>
            </a:r>
          </a:p>
          <a:p>
            <a:endParaRPr lang="fr-FR" altLang="fr-FR" dirty="0">
              <a:ea typeface="Section-Bold"/>
            </a:endParaRPr>
          </a:p>
          <a:p>
            <a:endParaRPr lang="fr-FR" altLang="fr-FR" dirty="0" smtClean="0">
              <a:ea typeface="Section-Bold"/>
            </a:endParaRPr>
          </a:p>
          <a:p>
            <a:endParaRPr lang="fr-FR" altLang="fr-FR" dirty="0">
              <a:ea typeface="Section-Bold"/>
            </a:endParaRPr>
          </a:p>
          <a:p>
            <a:endParaRPr lang="fr-FR" altLang="fr-FR" dirty="0" smtClean="0">
              <a:ea typeface="Section-Bold"/>
            </a:endParaRPr>
          </a:p>
          <a:p>
            <a:endParaRPr lang="fr-FR" altLang="fr-FR" dirty="0">
              <a:ea typeface="Section-Bold"/>
            </a:endParaRPr>
          </a:p>
          <a:p>
            <a:endParaRPr lang="fr-FR" altLang="fr-FR" dirty="0" smtClean="0">
              <a:ea typeface="Section-Bold"/>
            </a:endParaRPr>
          </a:p>
          <a:p>
            <a:endParaRPr lang="fr-FR" altLang="fr-FR" dirty="0">
              <a:ea typeface="Section-Bold"/>
            </a:endParaRPr>
          </a:p>
          <a:p>
            <a:endParaRPr lang="fr-FR" altLang="fr-FR" dirty="0" smtClean="0">
              <a:ea typeface="Section-Bold"/>
            </a:endParaRPr>
          </a:p>
          <a:p>
            <a:endParaRPr lang="fr-FR" altLang="fr-FR" dirty="0">
              <a:ea typeface="Section-Bold"/>
            </a:endParaRPr>
          </a:p>
          <a:p>
            <a:endParaRPr lang="fr-FR" altLang="fr-FR" dirty="0" smtClean="0">
              <a:ea typeface="Section-Bold"/>
            </a:endParaRPr>
          </a:p>
          <a:p>
            <a:endParaRPr lang="fr-FR" altLang="fr-FR" dirty="0">
              <a:ea typeface="Section-Bold"/>
            </a:endParaRPr>
          </a:p>
          <a:p>
            <a:endParaRPr lang="fr-FR" altLang="fr-FR" dirty="0" smtClean="0">
              <a:ea typeface="Section-Bold"/>
            </a:endParaRPr>
          </a:p>
          <a:p>
            <a:endParaRPr lang="fr-FR" altLang="fr-FR" dirty="0">
              <a:ea typeface="Section-Bold"/>
            </a:endParaRPr>
          </a:p>
          <a:p>
            <a:endParaRPr lang="fr-FR" altLang="fr-FR" dirty="0">
              <a:ea typeface="Section-Bold"/>
            </a:endParaRPr>
          </a:p>
        </p:txBody>
      </p:sp>
    </p:spTree>
    <p:extLst>
      <p:ext uri="{BB962C8B-B14F-4D97-AF65-F5344CB8AC3E}">
        <p14:creationId xmlns:p14="http://schemas.microsoft.com/office/powerpoint/2010/main" val="11504218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Elections professionnelles 2018</a:t>
            </a:r>
            <a:endParaRPr lang="fr-FR" dirty="0"/>
          </a:p>
        </p:txBody>
      </p:sp>
      <p:sp>
        <p:nvSpPr>
          <p:cNvPr id="3" name="Espace réservé du contenu 2"/>
          <p:cNvSpPr>
            <a:spLocks noGrp="1"/>
          </p:cNvSpPr>
          <p:nvPr>
            <p:ph idx="1"/>
          </p:nvPr>
        </p:nvSpPr>
        <p:spPr>
          <a:xfrm>
            <a:off x="457200" y="710214"/>
            <a:ext cx="8220694" cy="5823751"/>
          </a:xfrm>
        </p:spPr>
        <p:txBody>
          <a:bodyPr/>
          <a:lstStyle/>
          <a:p>
            <a:r>
              <a:rPr lang="fr-FR" b="1" dirty="0" smtClean="0">
                <a:latin typeface="Arial Unicode MS" panose="020B0604020202020204" pitchFamily="34" charset="-128"/>
                <a:ea typeface="Arial Unicode MS" panose="020B0604020202020204" pitchFamily="34" charset="-128"/>
                <a:cs typeface="Arial Unicode MS" panose="020B0604020202020204" pitchFamily="34" charset="-128"/>
              </a:rPr>
              <a:t>2- Les règles de composition en nombre des instances.</a:t>
            </a:r>
          </a:p>
          <a:p>
            <a:endParaRPr lang="fr-FR" dirty="0"/>
          </a:p>
          <a:p>
            <a:r>
              <a:rPr lang="fr-FR" dirty="0" smtClean="0">
                <a:latin typeface="Arial Unicode MS" panose="020B0604020202020204" pitchFamily="34" charset="-128"/>
                <a:ea typeface="Arial Unicode MS" panose="020B0604020202020204" pitchFamily="34" charset="-128"/>
                <a:cs typeface="Arial Unicode MS" panose="020B0604020202020204" pitchFamily="34" charset="-128"/>
              </a:rPr>
              <a:t>Le schéma d’organisation des élections (document distribué) met en</a:t>
            </a:r>
          </a:p>
          <a:p>
            <a:r>
              <a:rPr lang="fr-FR" dirty="0" smtClean="0">
                <a:latin typeface="Arial Unicode MS" panose="020B0604020202020204" pitchFamily="34" charset="-128"/>
                <a:ea typeface="Arial Unicode MS" panose="020B0604020202020204" pitchFamily="34" charset="-128"/>
                <a:cs typeface="Arial Unicode MS" panose="020B0604020202020204" pitchFamily="34" charset="-128"/>
              </a:rPr>
              <a:t>lumière la date limite de publication des textes de création des </a:t>
            </a:r>
          </a:p>
          <a:p>
            <a:r>
              <a:rPr lang="fr-FR" dirty="0" smtClean="0">
                <a:latin typeface="Arial Unicode MS" panose="020B0604020202020204" pitchFamily="34" charset="-128"/>
                <a:ea typeface="Arial Unicode MS" panose="020B0604020202020204" pitchFamily="34" charset="-128"/>
                <a:cs typeface="Arial Unicode MS" panose="020B0604020202020204" pitchFamily="34" charset="-128"/>
              </a:rPr>
              <a:t>instances fixant le nombre de représentants du personnel et les parts </a:t>
            </a:r>
          </a:p>
          <a:p>
            <a:r>
              <a:rPr lang="fr-FR" dirty="0" smtClean="0">
                <a:latin typeface="Arial Unicode MS" panose="020B0604020202020204" pitchFamily="34" charset="-128"/>
                <a:ea typeface="Arial Unicode MS" panose="020B0604020202020204" pitchFamily="34" charset="-128"/>
                <a:cs typeface="Arial Unicode MS" panose="020B0604020202020204" pitchFamily="34" charset="-128"/>
              </a:rPr>
              <a:t>de femmes et d’hommes représentés au sein de l’instance : à savoir six </a:t>
            </a:r>
          </a:p>
          <a:p>
            <a:r>
              <a:rPr lang="fr-FR" dirty="0" smtClean="0">
                <a:latin typeface="Arial Unicode MS" panose="020B0604020202020204" pitchFamily="34" charset="-128"/>
                <a:ea typeface="Arial Unicode MS" panose="020B0604020202020204" pitchFamily="34" charset="-128"/>
                <a:cs typeface="Arial Unicode MS" panose="020B0604020202020204" pitchFamily="34" charset="-128"/>
              </a:rPr>
              <a:t>mois avant le scrutin, donc </a:t>
            </a:r>
            <a:r>
              <a:rPr lang="fr-FR" b="1" dirty="0" smtClean="0">
                <a:latin typeface="Arial Unicode MS" panose="020B0604020202020204" pitchFamily="34" charset="-128"/>
                <a:ea typeface="Arial Unicode MS" panose="020B0604020202020204" pitchFamily="34" charset="-128"/>
                <a:cs typeface="Arial Unicode MS" panose="020B0604020202020204" pitchFamily="34" charset="-128"/>
              </a:rPr>
              <a:t>le 6 juin 2018</a:t>
            </a:r>
            <a:r>
              <a:rPr lang="fr-FR" dirty="0" smtClean="0">
                <a:latin typeface="Arial Unicode MS" panose="020B0604020202020204" pitchFamily="34" charset="-128"/>
                <a:ea typeface="Arial Unicode MS" panose="020B0604020202020204" pitchFamily="34" charset="-128"/>
                <a:cs typeface="Arial Unicode MS" panose="020B0604020202020204" pitchFamily="34" charset="-128"/>
              </a:rPr>
              <a:t>.</a:t>
            </a:r>
          </a:p>
          <a:p>
            <a:endParaRPr lang="fr-FR" dirty="0">
              <a:latin typeface="Arial Unicode MS" panose="020B0604020202020204" pitchFamily="34" charset="-128"/>
              <a:ea typeface="Arial Unicode MS" panose="020B0604020202020204" pitchFamily="34" charset="-128"/>
              <a:cs typeface="Arial Unicode MS" panose="020B0604020202020204" pitchFamily="34" charset="-128"/>
            </a:endParaRPr>
          </a:p>
          <a:p>
            <a:r>
              <a:rPr lang="fr-FR" dirty="0" smtClean="0">
                <a:latin typeface="Arial Unicode MS" panose="020B0604020202020204" pitchFamily="34" charset="-128"/>
                <a:ea typeface="Arial Unicode MS" panose="020B0604020202020204" pitchFamily="34" charset="-128"/>
                <a:cs typeface="Arial Unicode MS" panose="020B0604020202020204" pitchFamily="34" charset="-128"/>
              </a:rPr>
              <a:t>► La concertation doit donc s’engager au sein des administrations afin</a:t>
            </a:r>
          </a:p>
          <a:p>
            <a:r>
              <a:rPr lang="fr-FR" dirty="0" smtClean="0">
                <a:latin typeface="Arial Unicode MS" panose="020B0604020202020204" pitchFamily="34" charset="-128"/>
                <a:ea typeface="Arial Unicode MS" panose="020B0604020202020204" pitchFamily="34" charset="-128"/>
                <a:cs typeface="Arial Unicode MS" panose="020B0604020202020204" pitchFamily="34" charset="-128"/>
              </a:rPr>
              <a:t>de déterminer l’architecture des instances (sujet davantage FPE), le </a:t>
            </a:r>
          </a:p>
          <a:p>
            <a:r>
              <a:rPr lang="fr-FR" dirty="0" smtClean="0">
                <a:latin typeface="Arial Unicode MS" panose="020B0604020202020204" pitchFamily="34" charset="-128"/>
                <a:ea typeface="Arial Unicode MS" panose="020B0604020202020204" pitchFamily="34" charset="-128"/>
                <a:cs typeface="Arial Unicode MS" panose="020B0604020202020204" pitchFamily="34" charset="-128"/>
              </a:rPr>
              <a:t>nombre de représentants et les parts F/H parmi les effectifs. </a:t>
            </a:r>
          </a:p>
          <a:p>
            <a:endParaRPr lang="fr-FR" dirty="0">
              <a:latin typeface="Arial Unicode MS" panose="020B0604020202020204" pitchFamily="34" charset="-128"/>
              <a:ea typeface="Arial Unicode MS" panose="020B0604020202020204" pitchFamily="34" charset="-128"/>
              <a:cs typeface="Arial Unicode MS" panose="020B0604020202020204" pitchFamily="34" charset="-128"/>
            </a:endParaRPr>
          </a:p>
          <a:p>
            <a:r>
              <a:rPr lang="fr-FR" dirty="0" smtClean="0">
                <a:latin typeface="Arial Unicode MS" panose="020B0604020202020204" pitchFamily="34" charset="-128"/>
                <a:ea typeface="Arial Unicode MS" panose="020B0604020202020204" pitchFamily="34" charset="-128"/>
                <a:cs typeface="Arial Unicode MS" panose="020B0604020202020204" pitchFamily="34" charset="-128"/>
              </a:rPr>
              <a:t>Cette concertation devra être menée tout au long du processus de la </a:t>
            </a:r>
          </a:p>
          <a:p>
            <a:r>
              <a:rPr lang="fr-FR" dirty="0" smtClean="0">
                <a:latin typeface="Arial Unicode MS" panose="020B0604020202020204" pitchFamily="34" charset="-128"/>
                <a:ea typeface="Arial Unicode MS" panose="020B0604020202020204" pitchFamily="34" charset="-128"/>
                <a:cs typeface="Arial Unicode MS" panose="020B0604020202020204" pitchFamily="34" charset="-128"/>
              </a:rPr>
              <a:t>préparation des élections.  </a:t>
            </a:r>
            <a:endParaRPr lang="fr-FR"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4" name="Espace réservé du texte 3"/>
          <p:cNvSpPr>
            <a:spLocks noGrp="1"/>
          </p:cNvSpPr>
          <p:nvPr>
            <p:ph type="body" idx="10"/>
          </p:nvPr>
        </p:nvSpPr>
        <p:spPr/>
        <p:txBody>
          <a:bodyPr/>
          <a:lstStyle/>
          <a:p>
            <a:endParaRPr lang="fr-FR"/>
          </a:p>
        </p:txBody>
      </p:sp>
      <p:sp>
        <p:nvSpPr>
          <p:cNvPr id="9" name="Espace réservé du texte 8"/>
          <p:cNvSpPr>
            <a:spLocks noGrp="1"/>
          </p:cNvSpPr>
          <p:nvPr>
            <p:ph type="body" idx="15"/>
          </p:nvPr>
        </p:nvSpPr>
        <p:spPr/>
        <p:txBody>
          <a:bodyPr/>
          <a:lstStyle/>
          <a:p>
            <a:endParaRPr lang="fr-FR"/>
          </a:p>
        </p:txBody>
      </p:sp>
      <p:sp>
        <p:nvSpPr>
          <p:cNvPr id="10" name="Espace réservé du numéro de diapositive 9"/>
          <p:cNvSpPr>
            <a:spLocks noGrp="1"/>
          </p:cNvSpPr>
          <p:nvPr>
            <p:ph type="sldNum" sz="quarter" idx="16"/>
          </p:nvPr>
        </p:nvSpPr>
        <p:spPr/>
        <p:txBody>
          <a:bodyPr/>
          <a:lstStyle/>
          <a:p>
            <a:pPr>
              <a:defRPr/>
            </a:pPr>
            <a:fld id="{A148F07E-8F1C-4B9C-8B65-D9F47AC0A6FD}" type="slidenum">
              <a:rPr lang="fr-FR" altLang="fr-FR" smtClean="0"/>
              <a:pPr>
                <a:defRPr/>
              </a:pPr>
              <a:t>6</a:t>
            </a:fld>
            <a:endParaRPr lang="fr-FR" altLang="fr-FR"/>
          </a:p>
        </p:txBody>
      </p:sp>
    </p:spTree>
    <p:extLst>
      <p:ext uri="{BB962C8B-B14F-4D97-AF65-F5344CB8AC3E}">
        <p14:creationId xmlns:p14="http://schemas.microsoft.com/office/powerpoint/2010/main" val="5765451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Elections professionnelles 2018</a:t>
            </a:r>
            <a:endParaRPr lang="fr-FR" dirty="0"/>
          </a:p>
        </p:txBody>
      </p:sp>
      <p:sp>
        <p:nvSpPr>
          <p:cNvPr id="3" name="Espace réservé du contenu 2"/>
          <p:cNvSpPr>
            <a:spLocks noGrp="1"/>
          </p:cNvSpPr>
          <p:nvPr>
            <p:ph idx="1"/>
          </p:nvPr>
        </p:nvSpPr>
        <p:spPr>
          <a:xfrm>
            <a:off x="457200" y="639192"/>
            <a:ext cx="8229600" cy="5761608"/>
          </a:xfrm>
        </p:spPr>
        <p:txBody>
          <a:bodyPr/>
          <a:lstStyle/>
          <a:p>
            <a:pPr>
              <a:lnSpc>
                <a:spcPct val="80000"/>
              </a:lnSpc>
              <a:defRPr/>
            </a:pPr>
            <a:endParaRPr lang="fr-FR" altLang="fr-FR" sz="1800" b="1" dirty="0">
              <a:latin typeface="Arial Unicode MS" pitchFamily="34" charset="-128"/>
              <a:ea typeface="Arial Unicode MS" pitchFamily="34" charset="-128"/>
              <a:cs typeface="Arial Unicode MS" pitchFamily="34" charset="-128"/>
            </a:endParaRPr>
          </a:p>
          <a:p>
            <a:r>
              <a:rPr lang="fr-FR" dirty="0" smtClean="0"/>
              <a:t>► </a:t>
            </a:r>
            <a:r>
              <a:rPr lang="fr-FR" dirty="0" smtClean="0">
                <a:latin typeface="Arial Unicode MS" panose="020B0604020202020204" pitchFamily="34" charset="-128"/>
                <a:ea typeface="Arial Unicode MS" panose="020B0604020202020204" pitchFamily="34" charset="-128"/>
                <a:cs typeface="Arial Unicode MS" panose="020B0604020202020204" pitchFamily="34" charset="-128"/>
              </a:rPr>
              <a:t>La concertation est organisée :</a:t>
            </a:r>
          </a:p>
          <a:p>
            <a:endParaRPr lang="fr-FR"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r>
              <a:rPr lang="fr-FR" dirty="0" smtClean="0">
                <a:latin typeface="Arial Unicode MS" panose="020B0604020202020204" pitchFamily="34" charset="-128"/>
                <a:ea typeface="Arial Unicode MS" panose="020B0604020202020204" pitchFamily="34" charset="-128"/>
                <a:cs typeface="Arial Unicode MS" panose="020B0604020202020204" pitchFamily="34" charset="-128"/>
              </a:rPr>
              <a:t>- Avec les organisations syndicales représentées au sein des CT </a:t>
            </a:r>
          </a:p>
          <a:p>
            <a:pPr marL="0" indent="0"/>
            <a:r>
              <a:rPr lang="fr-FR" dirty="0" smtClean="0">
                <a:latin typeface="Arial Unicode MS" panose="020B0604020202020204" pitchFamily="34" charset="-128"/>
                <a:ea typeface="Arial Unicode MS" panose="020B0604020202020204" pitchFamily="34" charset="-128"/>
                <a:cs typeface="Arial Unicode MS" panose="020B0604020202020204" pitchFamily="34" charset="-128"/>
              </a:rPr>
              <a:t>concernés sur : cartographie des instances, composition en nombre des instances, détermination scrutin de liste ou de sigle et autres modalités de composition pour les CT non obligatoires. </a:t>
            </a:r>
          </a:p>
          <a:p>
            <a:pPr marL="0" indent="0"/>
            <a:endParaRPr lang="fr-FR" dirty="0">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r>
              <a:rPr lang="fr-FR" dirty="0" smtClean="0">
                <a:latin typeface="Arial Unicode MS" panose="020B0604020202020204" pitchFamily="34" charset="-128"/>
                <a:ea typeface="Arial Unicode MS" panose="020B0604020202020204" pitchFamily="34" charset="-128"/>
                <a:cs typeface="Arial Unicode MS" panose="020B0604020202020204" pitchFamily="34" charset="-128"/>
              </a:rPr>
              <a:t>- Avec toutes les organisations syndicales manifestant l’intention de participer au scrutin au niveau considéré en matière d’organisation des modalités concrètes et pratiques du vote.</a:t>
            </a:r>
          </a:p>
          <a:p>
            <a:endParaRPr lang="fr-FR" dirty="0"/>
          </a:p>
        </p:txBody>
      </p:sp>
      <p:sp>
        <p:nvSpPr>
          <p:cNvPr id="4" name="Espace réservé du texte 3"/>
          <p:cNvSpPr>
            <a:spLocks noGrp="1"/>
          </p:cNvSpPr>
          <p:nvPr>
            <p:ph type="body" idx="10"/>
          </p:nvPr>
        </p:nvSpPr>
        <p:spPr/>
        <p:txBody>
          <a:bodyPr/>
          <a:lstStyle/>
          <a:p>
            <a:endParaRPr lang="fr-FR"/>
          </a:p>
        </p:txBody>
      </p:sp>
      <p:sp>
        <p:nvSpPr>
          <p:cNvPr id="9" name="Espace réservé du texte 8"/>
          <p:cNvSpPr>
            <a:spLocks noGrp="1"/>
          </p:cNvSpPr>
          <p:nvPr>
            <p:ph type="body" idx="15"/>
          </p:nvPr>
        </p:nvSpPr>
        <p:spPr/>
        <p:txBody>
          <a:bodyPr/>
          <a:lstStyle/>
          <a:p>
            <a:endParaRPr lang="fr-FR"/>
          </a:p>
        </p:txBody>
      </p:sp>
      <p:sp>
        <p:nvSpPr>
          <p:cNvPr id="10" name="Espace réservé du numéro de diapositive 9"/>
          <p:cNvSpPr>
            <a:spLocks noGrp="1"/>
          </p:cNvSpPr>
          <p:nvPr>
            <p:ph type="sldNum" sz="quarter" idx="16"/>
          </p:nvPr>
        </p:nvSpPr>
        <p:spPr/>
        <p:txBody>
          <a:bodyPr/>
          <a:lstStyle/>
          <a:p>
            <a:pPr>
              <a:defRPr/>
            </a:pPr>
            <a:fld id="{A148F07E-8F1C-4B9C-8B65-D9F47AC0A6FD}" type="slidenum">
              <a:rPr lang="fr-FR" altLang="fr-FR" smtClean="0"/>
              <a:pPr>
                <a:defRPr/>
              </a:pPr>
              <a:t>7</a:t>
            </a:fld>
            <a:endParaRPr lang="fr-FR" altLang="fr-FR"/>
          </a:p>
        </p:txBody>
      </p:sp>
    </p:spTree>
    <p:extLst>
      <p:ext uri="{BB962C8B-B14F-4D97-AF65-F5344CB8AC3E}">
        <p14:creationId xmlns:p14="http://schemas.microsoft.com/office/powerpoint/2010/main" val="18083411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Elections professionnelles 2018</a:t>
            </a:r>
            <a:endParaRPr lang="fr-FR" dirty="0"/>
          </a:p>
        </p:txBody>
      </p:sp>
      <p:sp>
        <p:nvSpPr>
          <p:cNvPr id="3" name="Espace réservé du contenu 2"/>
          <p:cNvSpPr>
            <a:spLocks noGrp="1"/>
          </p:cNvSpPr>
          <p:nvPr>
            <p:ph idx="1"/>
          </p:nvPr>
        </p:nvSpPr>
        <p:spPr>
          <a:xfrm>
            <a:off x="268288" y="656948"/>
            <a:ext cx="8229600" cy="6294268"/>
          </a:xfrm>
        </p:spPr>
        <p:txBody>
          <a:bodyPr/>
          <a:lstStyle/>
          <a:p>
            <a:pPr marL="0" indent="0"/>
            <a:r>
              <a:rPr lang="fr-FR" sz="1800" b="1" dirty="0" smtClean="0">
                <a:latin typeface="Arial Unicode MS" panose="020B0604020202020204" pitchFamily="34" charset="-128"/>
                <a:ea typeface="Arial Unicode MS" panose="020B0604020202020204" pitchFamily="34" charset="-128"/>
                <a:cs typeface="Arial Unicode MS" panose="020B0604020202020204" pitchFamily="34" charset="-128"/>
              </a:rPr>
              <a:t>Au sein de la FPE</a:t>
            </a:r>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 sont mis en place des </a:t>
            </a:r>
            <a:r>
              <a:rPr lang="fr-FR" sz="1800" b="1" dirty="0" smtClean="0">
                <a:latin typeface="Arial Unicode MS" panose="020B0604020202020204" pitchFamily="34" charset="-128"/>
                <a:ea typeface="Arial Unicode MS" panose="020B0604020202020204" pitchFamily="34" charset="-128"/>
                <a:cs typeface="Arial Unicode MS" panose="020B0604020202020204" pitchFamily="34" charset="-128"/>
              </a:rPr>
              <a:t>CT</a:t>
            </a:r>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 obligatoires (CT ministériel et CT de proximité : d’administration centrale, de service déconcentré, d’EPA, d’AAI) et des CT facultatifs  (CT communs, CT de réseau et CT spéciaux) .</a:t>
            </a:r>
          </a:p>
          <a:p>
            <a:pPr marL="0" indent="0"/>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Le nombre de représentants du personnel titulaires est de </a:t>
            </a:r>
            <a:r>
              <a:rPr lang="fr-FR" sz="1800" b="1" dirty="0" smtClean="0">
                <a:latin typeface="Arial Unicode MS" panose="020B0604020202020204" pitchFamily="34" charset="-128"/>
                <a:ea typeface="Arial Unicode MS" panose="020B0604020202020204" pitchFamily="34" charset="-128"/>
                <a:cs typeface="Arial Unicode MS" panose="020B0604020202020204" pitchFamily="34" charset="-128"/>
              </a:rPr>
              <a:t>15</a:t>
            </a:r>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 maximum au sein des CTM et de </a:t>
            </a:r>
            <a:r>
              <a:rPr lang="fr-FR" sz="1800" b="1" dirty="0" smtClean="0">
                <a:latin typeface="Arial Unicode MS" panose="020B0604020202020204" pitchFamily="34" charset="-128"/>
                <a:ea typeface="Arial Unicode MS" panose="020B0604020202020204" pitchFamily="34" charset="-128"/>
                <a:cs typeface="Arial Unicode MS" panose="020B0604020202020204" pitchFamily="34" charset="-128"/>
              </a:rPr>
              <a:t>10</a:t>
            </a:r>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 maximum au sein des autres CT. </a:t>
            </a:r>
          </a:p>
          <a:p>
            <a:pPr marL="0" indent="0"/>
            <a:endPar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Il convient que la composition en nombre et le recours aux modalités de composition autres que l’élection sur liste (lorsque le choix existe) soient </a:t>
            </a:r>
            <a:r>
              <a:rPr lang="fr-FR" sz="1800" b="1" dirty="0" smtClean="0">
                <a:latin typeface="Arial Unicode MS" panose="020B0604020202020204" pitchFamily="34" charset="-128"/>
                <a:ea typeface="Arial Unicode MS" panose="020B0604020202020204" pitchFamily="34" charset="-128"/>
                <a:cs typeface="Arial Unicode MS" panose="020B0604020202020204" pitchFamily="34" charset="-128"/>
              </a:rPr>
              <a:t>harmonisés</a:t>
            </a:r>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 en fonction des effectifs, au sein des comités techniques de </a:t>
            </a:r>
            <a:r>
              <a:rPr lang="fr-FR" sz="1800" b="1" dirty="0" smtClean="0">
                <a:latin typeface="Arial Unicode MS" panose="020B0604020202020204" pitchFamily="34" charset="-128"/>
                <a:ea typeface="Arial Unicode MS" panose="020B0604020202020204" pitchFamily="34" charset="-128"/>
                <a:cs typeface="Arial Unicode MS" panose="020B0604020202020204" pitchFamily="34" charset="-128"/>
              </a:rPr>
              <a:t>même niveau.</a:t>
            </a:r>
          </a:p>
          <a:p>
            <a:pPr marL="0" indent="0"/>
            <a:r>
              <a:rPr lang="fr-FR" sz="1600" b="1" dirty="0" smtClean="0">
                <a:latin typeface="Arial Unicode MS" panose="020B0604020202020204" pitchFamily="34" charset="-128"/>
                <a:ea typeface="Arial Unicode MS" panose="020B0604020202020204" pitchFamily="34" charset="-128"/>
                <a:cs typeface="Arial Unicode MS" panose="020B0604020202020204" pitchFamily="34" charset="-128"/>
              </a:rPr>
              <a:t>Rappel :</a:t>
            </a:r>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 </a:t>
            </a:r>
            <a:r>
              <a:rPr lang="fr-FR" sz="1600" dirty="0" smtClean="0">
                <a:latin typeface="Arial Unicode MS" panose="020B0604020202020204" pitchFamily="34" charset="-128"/>
                <a:ea typeface="Arial Unicode MS" panose="020B0604020202020204" pitchFamily="34" charset="-128"/>
                <a:cs typeface="Arial Unicode MS" panose="020B0604020202020204" pitchFamily="34" charset="-128"/>
              </a:rPr>
              <a:t>Scrutin de sigle lorsque les effectifs représentés au sein de l’instance sont </a:t>
            </a:r>
            <a:r>
              <a:rPr lang="fr-FR" sz="1600" u="sng" dirty="0" smtClean="0">
                <a:latin typeface="Arial Unicode MS" panose="020B0604020202020204" pitchFamily="34" charset="-128"/>
                <a:ea typeface="Arial Unicode MS" panose="020B0604020202020204" pitchFamily="34" charset="-128"/>
                <a:cs typeface="Arial Unicode MS" panose="020B0604020202020204" pitchFamily="34" charset="-128"/>
              </a:rPr>
              <a:t>&lt;</a:t>
            </a:r>
            <a:r>
              <a:rPr lang="fr-FR" sz="1600" dirty="0" smtClean="0">
                <a:latin typeface="Arial Unicode MS" panose="020B0604020202020204" pitchFamily="34" charset="-128"/>
                <a:ea typeface="Arial Unicode MS" panose="020B0604020202020204" pitchFamily="34" charset="-128"/>
                <a:cs typeface="Arial Unicode MS" panose="020B0604020202020204" pitchFamily="34" charset="-128"/>
              </a:rPr>
              <a:t> 50. Faculté de recourir à un scrutin de sigle lorsque les effectifs sont  &gt; 50 et </a:t>
            </a:r>
            <a:r>
              <a:rPr lang="fr-FR" sz="1600" u="sng" dirty="0" smtClean="0">
                <a:latin typeface="Arial Unicode MS" panose="020B0604020202020204" pitchFamily="34" charset="-128"/>
                <a:ea typeface="Arial Unicode MS" panose="020B0604020202020204" pitchFamily="34" charset="-128"/>
                <a:cs typeface="Arial Unicode MS" panose="020B0604020202020204" pitchFamily="34" charset="-128"/>
              </a:rPr>
              <a:t>&lt;</a:t>
            </a:r>
            <a:r>
              <a:rPr lang="fr-FR" sz="1600" dirty="0" smtClean="0">
                <a:latin typeface="Arial Unicode MS" panose="020B0604020202020204" pitchFamily="34" charset="-128"/>
                <a:ea typeface="Arial Unicode MS" panose="020B0604020202020204" pitchFamily="34" charset="-128"/>
                <a:cs typeface="Arial Unicode MS" panose="020B0604020202020204" pitchFamily="34" charset="-128"/>
              </a:rPr>
              <a:t> 100.  </a:t>
            </a:r>
          </a:p>
          <a:p>
            <a:pPr marL="0" indent="0"/>
            <a:endPar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Les </a:t>
            </a:r>
            <a:r>
              <a:rPr lang="fr-FR" sz="1800" b="1" dirty="0" smtClean="0">
                <a:latin typeface="Arial Unicode MS" panose="020B0604020202020204" pitchFamily="34" charset="-128"/>
                <a:ea typeface="Arial Unicode MS" panose="020B0604020202020204" pitchFamily="34" charset="-128"/>
                <a:cs typeface="Arial Unicode MS" panose="020B0604020202020204" pitchFamily="34" charset="-128"/>
              </a:rPr>
              <a:t>CAP</a:t>
            </a:r>
            <a:r>
              <a:rPr lang="fr-FR" sz="1800" dirty="0" smtClean="0">
                <a:latin typeface="Arial Unicode MS" panose="020B0604020202020204" pitchFamily="34" charset="-128"/>
                <a:ea typeface="Arial Unicode MS" panose="020B0604020202020204" pitchFamily="34" charset="-128"/>
                <a:cs typeface="Arial Unicode MS" panose="020B0604020202020204" pitchFamily="34" charset="-128"/>
              </a:rPr>
              <a:t> sont créées par corps (et peuvent être communes à plusieurs corps).</a:t>
            </a:r>
          </a:p>
          <a:p>
            <a:r>
              <a:rPr lang="fr-FR" sz="1600" dirty="0" smtClean="0">
                <a:latin typeface="Arial Unicode MS" panose="020B0604020202020204" pitchFamily="34" charset="-128"/>
                <a:ea typeface="Arial Unicode MS" panose="020B0604020202020204" pitchFamily="34" charset="-128"/>
                <a:cs typeface="Arial Unicode MS" panose="020B0604020202020204" pitchFamily="34" charset="-128"/>
              </a:rPr>
              <a:t>Fonctionnaires  </a:t>
            </a:r>
            <a:r>
              <a:rPr lang="fr-FR" sz="1600" dirty="0">
                <a:latin typeface="Arial Unicode MS" panose="020B0604020202020204" pitchFamily="34" charset="-128"/>
                <a:ea typeface="Arial Unicode MS" panose="020B0604020202020204" pitchFamily="34" charset="-128"/>
                <a:cs typeface="Arial Unicode MS" panose="020B0604020202020204" pitchFamily="34" charset="-128"/>
              </a:rPr>
              <a:t>d’un même grade &lt; </a:t>
            </a:r>
            <a:r>
              <a:rPr lang="fr-FR" sz="1600" b="1" dirty="0">
                <a:latin typeface="Arial Unicode MS" panose="020B0604020202020204" pitchFamily="34" charset="-128"/>
                <a:ea typeface="Arial Unicode MS" panose="020B0604020202020204" pitchFamily="34" charset="-128"/>
                <a:cs typeface="Arial Unicode MS" panose="020B0604020202020204" pitchFamily="34" charset="-128"/>
              </a:rPr>
              <a:t>100</a:t>
            </a:r>
            <a:r>
              <a:rPr lang="fr-FR" sz="1600" dirty="0">
                <a:latin typeface="Arial Unicode MS" panose="020B0604020202020204" pitchFamily="34" charset="-128"/>
                <a:ea typeface="Arial Unicode MS" panose="020B0604020202020204" pitchFamily="34" charset="-128"/>
                <a:cs typeface="Arial Unicode MS" panose="020B0604020202020204" pitchFamily="34" charset="-128"/>
              </a:rPr>
              <a:t> : 1 titulaire et 1 suppléant</a:t>
            </a:r>
          </a:p>
          <a:p>
            <a:r>
              <a:rPr lang="fr-FR" sz="1600" dirty="0" smtClean="0">
                <a:latin typeface="Arial Unicode MS" panose="020B0604020202020204" pitchFamily="34" charset="-128"/>
                <a:ea typeface="Arial Unicode MS" panose="020B0604020202020204" pitchFamily="34" charset="-128"/>
                <a:cs typeface="Arial Unicode MS" panose="020B0604020202020204" pitchFamily="34" charset="-128"/>
              </a:rPr>
              <a:t>Fonctionnaires </a:t>
            </a:r>
            <a:r>
              <a:rPr lang="fr-FR" sz="1600" dirty="0">
                <a:latin typeface="Arial Unicode MS" panose="020B0604020202020204" pitchFamily="34" charset="-128"/>
                <a:ea typeface="Arial Unicode MS" panose="020B0604020202020204" pitchFamily="34" charset="-128"/>
                <a:cs typeface="Arial Unicode MS" panose="020B0604020202020204" pitchFamily="34" charset="-128"/>
              </a:rPr>
              <a:t>d’un même grade </a:t>
            </a:r>
            <a:r>
              <a:rPr lang="fr-FR" sz="1600" u="sng" dirty="0">
                <a:latin typeface="Arial Unicode MS" panose="020B0604020202020204" pitchFamily="34" charset="-128"/>
                <a:ea typeface="Arial Unicode MS" panose="020B0604020202020204" pitchFamily="34" charset="-128"/>
                <a:cs typeface="Arial Unicode MS" panose="020B0604020202020204" pitchFamily="34" charset="-128"/>
              </a:rPr>
              <a:t>&gt;</a:t>
            </a:r>
            <a:r>
              <a:rPr lang="fr-FR" sz="1600" dirty="0">
                <a:latin typeface="Arial Unicode MS" panose="020B0604020202020204" pitchFamily="34" charset="-128"/>
                <a:ea typeface="Arial Unicode MS" panose="020B0604020202020204" pitchFamily="34" charset="-128"/>
                <a:cs typeface="Arial Unicode MS" panose="020B0604020202020204" pitchFamily="34" charset="-128"/>
              </a:rPr>
              <a:t> 100 et &lt; 1000 : 2 titulaires et 2 suppléants</a:t>
            </a:r>
          </a:p>
          <a:p>
            <a:r>
              <a:rPr lang="fr-FR" sz="1600" dirty="0" smtClean="0">
                <a:latin typeface="Arial Unicode MS" panose="020B0604020202020204" pitchFamily="34" charset="-128"/>
                <a:ea typeface="Arial Unicode MS" panose="020B0604020202020204" pitchFamily="34" charset="-128"/>
                <a:cs typeface="Arial Unicode MS" panose="020B0604020202020204" pitchFamily="34" charset="-128"/>
              </a:rPr>
              <a:t>Fonctionnaires </a:t>
            </a:r>
            <a:r>
              <a:rPr lang="fr-FR" sz="1600" dirty="0">
                <a:latin typeface="Arial Unicode MS" panose="020B0604020202020204" pitchFamily="34" charset="-128"/>
                <a:ea typeface="Arial Unicode MS" panose="020B0604020202020204" pitchFamily="34" charset="-128"/>
                <a:cs typeface="Arial Unicode MS" panose="020B0604020202020204" pitchFamily="34" charset="-128"/>
              </a:rPr>
              <a:t>d’un même grade </a:t>
            </a:r>
            <a:r>
              <a:rPr lang="fr-FR" sz="1600" u="sng" dirty="0">
                <a:latin typeface="Arial Unicode MS" panose="020B0604020202020204" pitchFamily="34" charset="-128"/>
                <a:ea typeface="Arial Unicode MS" panose="020B0604020202020204" pitchFamily="34" charset="-128"/>
                <a:cs typeface="Arial Unicode MS" panose="020B0604020202020204" pitchFamily="34" charset="-128"/>
              </a:rPr>
              <a:t>&gt;</a:t>
            </a:r>
            <a:r>
              <a:rPr lang="fr-FR" sz="1600" dirty="0">
                <a:latin typeface="Arial Unicode MS" panose="020B0604020202020204" pitchFamily="34" charset="-128"/>
                <a:ea typeface="Arial Unicode MS" panose="020B0604020202020204" pitchFamily="34" charset="-128"/>
                <a:cs typeface="Arial Unicode MS" panose="020B0604020202020204" pitchFamily="34" charset="-128"/>
              </a:rPr>
              <a:t> 1000 et &lt; 5000 : 3 titulaires et 3 suppléants</a:t>
            </a:r>
          </a:p>
          <a:p>
            <a:r>
              <a:rPr lang="fr-FR" sz="1600" dirty="0" smtClean="0">
                <a:latin typeface="Arial Unicode MS" panose="020B0604020202020204" pitchFamily="34" charset="-128"/>
                <a:ea typeface="Arial Unicode MS" panose="020B0604020202020204" pitchFamily="34" charset="-128"/>
                <a:cs typeface="Arial Unicode MS" panose="020B0604020202020204" pitchFamily="34" charset="-128"/>
              </a:rPr>
              <a:t>Fonctionnaires </a:t>
            </a:r>
            <a:r>
              <a:rPr lang="fr-FR" sz="1600" dirty="0">
                <a:latin typeface="Arial Unicode MS" panose="020B0604020202020204" pitchFamily="34" charset="-128"/>
                <a:ea typeface="Arial Unicode MS" panose="020B0604020202020204" pitchFamily="34" charset="-128"/>
                <a:cs typeface="Arial Unicode MS" panose="020B0604020202020204" pitchFamily="34" charset="-128"/>
              </a:rPr>
              <a:t>d’un même grade </a:t>
            </a:r>
            <a:r>
              <a:rPr lang="fr-FR" sz="1600" u="sng" dirty="0">
                <a:latin typeface="Arial Unicode MS" panose="020B0604020202020204" pitchFamily="34" charset="-128"/>
                <a:ea typeface="Arial Unicode MS" panose="020B0604020202020204" pitchFamily="34" charset="-128"/>
                <a:cs typeface="Arial Unicode MS" panose="020B0604020202020204" pitchFamily="34" charset="-128"/>
              </a:rPr>
              <a:t>&gt;</a:t>
            </a:r>
            <a:r>
              <a:rPr lang="fr-FR" sz="1600" dirty="0">
                <a:latin typeface="Arial Unicode MS" panose="020B0604020202020204" pitchFamily="34" charset="-128"/>
                <a:ea typeface="Arial Unicode MS" panose="020B0604020202020204" pitchFamily="34" charset="-128"/>
                <a:cs typeface="Arial Unicode MS" panose="020B0604020202020204" pitchFamily="34" charset="-128"/>
              </a:rPr>
              <a:t> 5000 ou corps à grade unique dont l’effectif </a:t>
            </a:r>
          </a:p>
          <a:p>
            <a:r>
              <a:rPr lang="fr-FR" sz="1600" u="sng" dirty="0">
                <a:latin typeface="Arial Unicode MS" panose="020B0604020202020204" pitchFamily="34" charset="-128"/>
                <a:ea typeface="Arial Unicode MS" panose="020B0604020202020204" pitchFamily="34" charset="-128"/>
                <a:cs typeface="Arial Unicode MS" panose="020B0604020202020204" pitchFamily="34" charset="-128"/>
              </a:rPr>
              <a:t>&gt;</a:t>
            </a:r>
            <a:r>
              <a:rPr lang="fr-FR" sz="1600" dirty="0">
                <a:latin typeface="Arial Unicode MS" panose="020B0604020202020204" pitchFamily="34" charset="-128"/>
                <a:ea typeface="Arial Unicode MS" panose="020B0604020202020204" pitchFamily="34" charset="-128"/>
                <a:cs typeface="Arial Unicode MS" panose="020B0604020202020204" pitchFamily="34" charset="-128"/>
              </a:rPr>
              <a:t> 1000 : 4 représentants titulaires et 4 représentants suppléants</a:t>
            </a:r>
            <a:r>
              <a:rPr lang="fr-FR" sz="1800" dirty="0">
                <a:latin typeface="Arial Unicode MS" panose="020B0604020202020204" pitchFamily="34" charset="-128"/>
                <a:ea typeface="Arial Unicode MS" panose="020B0604020202020204" pitchFamily="34" charset="-128"/>
                <a:cs typeface="Arial Unicode MS" panose="020B0604020202020204" pitchFamily="34" charset="-128"/>
              </a:rPr>
              <a:t>. </a:t>
            </a:r>
          </a:p>
          <a:p>
            <a:pPr marL="0" indent="0"/>
            <a:endParaRPr lang="fr-FR" dirty="0" smtClean="0"/>
          </a:p>
        </p:txBody>
      </p:sp>
      <p:sp>
        <p:nvSpPr>
          <p:cNvPr id="4" name="Espace réservé du texte 3"/>
          <p:cNvSpPr>
            <a:spLocks noGrp="1"/>
          </p:cNvSpPr>
          <p:nvPr>
            <p:ph type="body" idx="10"/>
          </p:nvPr>
        </p:nvSpPr>
        <p:spPr/>
        <p:txBody>
          <a:bodyPr/>
          <a:lstStyle/>
          <a:p>
            <a:endParaRPr lang="fr-FR"/>
          </a:p>
        </p:txBody>
      </p:sp>
      <p:sp>
        <p:nvSpPr>
          <p:cNvPr id="9" name="Espace réservé du texte 8"/>
          <p:cNvSpPr>
            <a:spLocks noGrp="1"/>
          </p:cNvSpPr>
          <p:nvPr>
            <p:ph type="body" idx="15"/>
          </p:nvPr>
        </p:nvSpPr>
        <p:spPr/>
        <p:txBody>
          <a:bodyPr/>
          <a:lstStyle/>
          <a:p>
            <a:endParaRPr lang="fr-FR"/>
          </a:p>
        </p:txBody>
      </p:sp>
      <p:sp>
        <p:nvSpPr>
          <p:cNvPr id="10" name="Espace réservé du numéro de diapositive 9"/>
          <p:cNvSpPr>
            <a:spLocks noGrp="1"/>
          </p:cNvSpPr>
          <p:nvPr>
            <p:ph type="sldNum" sz="quarter" idx="16"/>
          </p:nvPr>
        </p:nvSpPr>
        <p:spPr/>
        <p:txBody>
          <a:bodyPr/>
          <a:lstStyle/>
          <a:p>
            <a:pPr>
              <a:defRPr/>
            </a:pPr>
            <a:fld id="{A148F07E-8F1C-4B9C-8B65-D9F47AC0A6FD}" type="slidenum">
              <a:rPr lang="fr-FR" altLang="fr-FR" smtClean="0"/>
              <a:pPr>
                <a:defRPr/>
              </a:pPr>
              <a:t>8</a:t>
            </a:fld>
            <a:endParaRPr lang="fr-FR" altLang="fr-FR"/>
          </a:p>
        </p:txBody>
      </p:sp>
    </p:spTree>
    <p:extLst>
      <p:ext uri="{BB962C8B-B14F-4D97-AF65-F5344CB8AC3E}">
        <p14:creationId xmlns:p14="http://schemas.microsoft.com/office/powerpoint/2010/main" val="25944456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Elections professionnelles 2018</a:t>
            </a:r>
            <a:endParaRPr lang="fr-FR" dirty="0"/>
          </a:p>
        </p:txBody>
      </p:sp>
      <p:sp>
        <p:nvSpPr>
          <p:cNvPr id="3" name="Espace réservé du contenu 2"/>
          <p:cNvSpPr>
            <a:spLocks noGrp="1"/>
          </p:cNvSpPr>
          <p:nvPr>
            <p:ph idx="1"/>
          </p:nvPr>
        </p:nvSpPr>
        <p:spPr>
          <a:xfrm>
            <a:off x="115410" y="742584"/>
            <a:ext cx="8664606" cy="5551683"/>
          </a:xfrm>
        </p:spPr>
        <p:txBody>
          <a:bodyPr/>
          <a:lstStyle/>
          <a:p>
            <a:pPr marL="0" indent="0">
              <a:lnSpc>
                <a:spcPct val="80000"/>
              </a:lnSpc>
              <a:defRPr/>
            </a:pPr>
            <a:endParaRPr lang="fr-FR" altLang="fr-FR" sz="16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pPr>
              <a:lnSpc>
                <a:spcPct val="80000"/>
              </a:lnSpc>
              <a:defRPr/>
            </a:pPr>
            <a:endParaRPr lang="fr-FR" altLang="fr-FR" sz="1600" b="1"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endParaRPr lang="fr-FR" dirty="0"/>
          </a:p>
        </p:txBody>
      </p:sp>
      <p:sp>
        <p:nvSpPr>
          <p:cNvPr id="4" name="Espace réservé du texte 3"/>
          <p:cNvSpPr>
            <a:spLocks noGrp="1"/>
          </p:cNvSpPr>
          <p:nvPr>
            <p:ph type="body" idx="10"/>
          </p:nvPr>
        </p:nvSpPr>
        <p:spPr/>
        <p:txBody>
          <a:bodyPr/>
          <a:lstStyle/>
          <a:p>
            <a:endParaRPr lang="fr-FR"/>
          </a:p>
        </p:txBody>
      </p:sp>
      <p:sp>
        <p:nvSpPr>
          <p:cNvPr id="9" name="Espace réservé du texte 8"/>
          <p:cNvSpPr>
            <a:spLocks noGrp="1"/>
          </p:cNvSpPr>
          <p:nvPr>
            <p:ph type="body" idx="15"/>
          </p:nvPr>
        </p:nvSpPr>
        <p:spPr/>
        <p:txBody>
          <a:bodyPr/>
          <a:lstStyle/>
          <a:p>
            <a:endParaRPr lang="fr-FR"/>
          </a:p>
        </p:txBody>
      </p:sp>
      <p:sp>
        <p:nvSpPr>
          <p:cNvPr id="10" name="Espace réservé du numéro de diapositive 9"/>
          <p:cNvSpPr>
            <a:spLocks noGrp="1"/>
          </p:cNvSpPr>
          <p:nvPr>
            <p:ph type="sldNum" sz="quarter" idx="16"/>
          </p:nvPr>
        </p:nvSpPr>
        <p:spPr/>
        <p:txBody>
          <a:bodyPr/>
          <a:lstStyle/>
          <a:p>
            <a:pPr>
              <a:defRPr/>
            </a:pPr>
            <a:fld id="{A148F07E-8F1C-4B9C-8B65-D9F47AC0A6FD}" type="slidenum">
              <a:rPr lang="fr-FR" altLang="fr-FR" smtClean="0"/>
              <a:pPr>
                <a:defRPr/>
              </a:pPr>
              <a:t>9</a:t>
            </a:fld>
            <a:endParaRPr lang="fr-FR" altLang="fr-FR"/>
          </a:p>
        </p:txBody>
      </p:sp>
      <p:sp>
        <p:nvSpPr>
          <p:cNvPr id="5" name="Rectangle 4"/>
          <p:cNvSpPr/>
          <p:nvPr/>
        </p:nvSpPr>
        <p:spPr>
          <a:xfrm>
            <a:off x="115410" y="742584"/>
            <a:ext cx="8589146" cy="6247864"/>
          </a:xfrm>
          <a:prstGeom prst="rect">
            <a:avLst/>
          </a:prstGeom>
        </p:spPr>
        <p:txBody>
          <a:bodyPr wrap="square">
            <a:spAutoFit/>
          </a:bodyPr>
          <a:lstStyle/>
          <a:p>
            <a:r>
              <a:rPr lang="fr-FR" b="1" dirty="0" smtClean="0"/>
              <a:t>Au </a:t>
            </a:r>
            <a:r>
              <a:rPr lang="fr-FR" b="1" dirty="0"/>
              <a:t>sein de la FPT</a:t>
            </a:r>
            <a:r>
              <a:rPr lang="fr-FR" dirty="0"/>
              <a:t>, un </a:t>
            </a:r>
            <a:r>
              <a:rPr lang="fr-FR" b="1" dirty="0"/>
              <a:t>CT </a:t>
            </a:r>
            <a:r>
              <a:rPr lang="fr-FR" dirty="0"/>
              <a:t>est obligatoirement créé au sein de </a:t>
            </a:r>
            <a:r>
              <a:rPr lang="fr-FR" dirty="0" smtClean="0"/>
              <a:t>chaque collectivité </a:t>
            </a:r>
            <a:r>
              <a:rPr lang="fr-FR" dirty="0"/>
              <a:t>ou </a:t>
            </a:r>
            <a:r>
              <a:rPr lang="fr-FR" dirty="0" smtClean="0"/>
              <a:t>établissement employant au moins 50 agents et auprès de chaque centre de gestion pour les collectivités et établissements affiliés employant </a:t>
            </a:r>
            <a:r>
              <a:rPr lang="fr-FR" dirty="0" smtClean="0"/>
              <a:t>moins de 50 </a:t>
            </a:r>
            <a:r>
              <a:rPr lang="fr-FR" dirty="0" smtClean="0"/>
              <a:t>agents. </a:t>
            </a:r>
          </a:p>
          <a:p>
            <a:pPr marL="0" indent="0"/>
            <a:r>
              <a:rPr lang="fr-FR" dirty="0" smtClean="0"/>
              <a:t> </a:t>
            </a:r>
          </a:p>
          <a:p>
            <a:pPr marL="0" indent="0"/>
            <a:r>
              <a:rPr lang="fr-FR" dirty="0" smtClean="0"/>
              <a:t>Effectif = 50 et &lt; 350 : 3 à 5 représentants titulaires du personnel</a:t>
            </a:r>
          </a:p>
          <a:p>
            <a:pPr marL="0" indent="0"/>
            <a:r>
              <a:rPr lang="fr-FR" dirty="0" smtClean="0"/>
              <a:t>Effectif = 350 et &lt; 1000 : 4 à 6 représentants titulaires du personnel </a:t>
            </a:r>
          </a:p>
          <a:p>
            <a:pPr marL="0" indent="0"/>
            <a:r>
              <a:rPr lang="fr-FR" dirty="0" smtClean="0"/>
              <a:t>Effectif = 1000 et &lt; 2000 : 5 à 8 représentants titulaires du personnel</a:t>
            </a:r>
          </a:p>
          <a:p>
            <a:pPr marL="0" indent="0"/>
            <a:r>
              <a:rPr lang="fr-FR" dirty="0" smtClean="0"/>
              <a:t>Effectif au moins = 2000 : 7 à 15 représentants titulaires du personnel.</a:t>
            </a:r>
          </a:p>
          <a:p>
            <a:pPr marL="0" indent="0"/>
            <a:r>
              <a:rPr lang="fr-FR" sz="1600" b="1" dirty="0" smtClean="0"/>
              <a:t>Rappel :</a:t>
            </a:r>
            <a:r>
              <a:rPr lang="fr-FR" sz="1600" dirty="0" smtClean="0"/>
              <a:t> Pas de recours possible au scrutin de sigle.</a:t>
            </a:r>
          </a:p>
          <a:p>
            <a:pPr marL="0" indent="0"/>
            <a:endParaRPr lang="fr-FR" dirty="0"/>
          </a:p>
          <a:p>
            <a:pPr marL="0" indent="0"/>
            <a:r>
              <a:rPr lang="fr-FR" dirty="0" smtClean="0"/>
              <a:t>Une </a:t>
            </a:r>
            <a:r>
              <a:rPr lang="fr-FR" b="1" dirty="0" smtClean="0"/>
              <a:t>CAP</a:t>
            </a:r>
            <a:r>
              <a:rPr lang="fr-FR" dirty="0" smtClean="0"/>
              <a:t> est créée, pour chaque catégorie A, B, et C de fonctionnaires, auprès de la collectivité ou de l’établissement ou du centre de gestion auquel est affilié la collectivité ou l’établissement.</a:t>
            </a:r>
          </a:p>
          <a:p>
            <a:pPr marL="0" indent="0"/>
            <a:endParaRPr lang="fr-FR" dirty="0" smtClean="0"/>
          </a:p>
          <a:p>
            <a:pPr marL="0" indent="0"/>
            <a:r>
              <a:rPr lang="fr-FR" sz="1600" dirty="0" smtClean="0"/>
              <a:t>Effectif &lt; 40 : 3 représentants du personnel titulaires dont 1 du groupe hiérarchique supérieur</a:t>
            </a:r>
          </a:p>
          <a:p>
            <a:pPr marL="0" indent="0"/>
            <a:r>
              <a:rPr lang="fr-FR" sz="1600" dirty="0" smtClean="0"/>
              <a:t>Effectif = 40 et &lt; 250 : 4 représentants dont 1 du groupe hiérarchique supérieur</a:t>
            </a:r>
          </a:p>
          <a:p>
            <a:pPr marL="0" indent="0"/>
            <a:r>
              <a:rPr lang="fr-FR" sz="1600" dirty="0" smtClean="0"/>
              <a:t>Effectif = 250 et &lt; 500 : 5 représentants dont 2 du groupe hiérarchique supérieur </a:t>
            </a:r>
          </a:p>
          <a:p>
            <a:pPr marL="0" indent="0"/>
            <a:r>
              <a:rPr lang="fr-FR" sz="1600" dirty="0" smtClean="0"/>
              <a:t>Effectif = 500 et &lt; 750 : 6 représentants dont 2 du groupe hiérarchique supérieur</a:t>
            </a:r>
          </a:p>
          <a:p>
            <a:pPr marL="0" indent="0"/>
            <a:r>
              <a:rPr lang="fr-FR" sz="1600" dirty="0" smtClean="0"/>
              <a:t>Effectif = 750 et &lt; 1000 : 7 représentants dont 2 du groupe hiérarchique supérieur</a:t>
            </a:r>
          </a:p>
          <a:p>
            <a:pPr marL="0" indent="0"/>
            <a:r>
              <a:rPr lang="fr-FR" sz="1600" dirty="0" smtClean="0"/>
              <a:t>Effectif au moins égal = 1000 : 8 représentants dont 3 du groupe hiérarchique supérieur. </a:t>
            </a:r>
          </a:p>
          <a:p>
            <a:pPr marL="0" indent="0"/>
            <a:endParaRPr lang="fr-FR" dirty="0" smtClean="0"/>
          </a:p>
          <a:p>
            <a:pPr marL="0" indent="0"/>
            <a:r>
              <a:rPr lang="fr-FR" dirty="0" smtClean="0"/>
              <a:t>  </a:t>
            </a:r>
            <a:endParaRPr lang="fr-FR" dirty="0"/>
          </a:p>
        </p:txBody>
      </p:sp>
    </p:spTree>
    <p:extLst>
      <p:ext uri="{BB962C8B-B14F-4D97-AF65-F5344CB8AC3E}">
        <p14:creationId xmlns:p14="http://schemas.microsoft.com/office/powerpoint/2010/main" val="3518029845"/>
      </p:ext>
    </p:extLst>
  </p:cSld>
  <p:clrMapOvr>
    <a:masterClrMapping/>
  </p:clrMapOvr>
</p:sld>
</file>

<file path=ppt/theme/theme1.xml><?xml version="1.0" encoding="utf-8"?>
<a:theme xmlns:a="http://schemas.openxmlformats.org/drawingml/2006/main" name="Réunion OS 5 septembre 2">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3_Thème Office">
      <a:majorFont>
        <a:latin typeface=""/>
        <a:ea typeface="ＭＳ Ｐゴシック"/>
        <a:cs typeface="ＭＳ Ｐゴシック"/>
      </a:majorFont>
      <a:minorFont>
        <a:latin typeface=""/>
        <a:ea typeface="ＭＳ Ｐゴシック"/>
        <a:cs typeface="ＭＳ Ｐゴシック"/>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Réunion OS 5 septembre 2</Template>
  <TotalTime>1887</TotalTime>
  <Words>3229</Words>
  <Application>Microsoft Office PowerPoint</Application>
  <PresentationFormat>Affichage à l'écran (4:3)</PresentationFormat>
  <Paragraphs>322</Paragraphs>
  <Slides>23</Slides>
  <Notes>4</Notes>
  <HiddenSlides>0</HiddenSlides>
  <MMClips>0</MMClips>
  <ScaleCrop>false</ScaleCrop>
  <HeadingPairs>
    <vt:vector size="4" baseType="variant">
      <vt:variant>
        <vt:lpstr>Thème</vt:lpstr>
      </vt:variant>
      <vt:variant>
        <vt:i4>1</vt:i4>
      </vt:variant>
      <vt:variant>
        <vt:lpstr>Titres des diapositives</vt:lpstr>
      </vt:variant>
      <vt:variant>
        <vt:i4>23</vt:i4>
      </vt:variant>
    </vt:vector>
  </HeadingPairs>
  <TitlesOfParts>
    <vt:vector size="24" baseType="lpstr">
      <vt:lpstr>Réunion OS 5 septembre 2</vt:lpstr>
      <vt:lpstr>Elections professionnelles 2018 Réunion organisations syndicales </vt:lpstr>
      <vt:lpstr>Elections professionnelles 2018</vt:lpstr>
      <vt:lpstr>Elections professionnelles 2018</vt:lpstr>
      <vt:lpstr>Elections professionnelles 2018</vt:lpstr>
      <vt:lpstr>Elections professionnelles 2018</vt:lpstr>
      <vt:lpstr>Elections professionnelles 2018</vt:lpstr>
      <vt:lpstr>Elections professionnelles 2018</vt:lpstr>
      <vt:lpstr>Elections professionnelles 2018</vt:lpstr>
      <vt:lpstr>Elections professionnelles 2018</vt:lpstr>
      <vt:lpstr>Elections professionnelles 2018</vt:lpstr>
      <vt:lpstr>Elections professionnelles 2018</vt:lpstr>
      <vt:lpstr>Elections professionnelles 2018</vt:lpstr>
      <vt:lpstr>Présentation PowerPoint</vt:lpstr>
      <vt:lpstr>Présentation PowerPoint</vt:lpstr>
      <vt:lpstr>Présentation PowerPoint</vt:lpstr>
      <vt:lpstr>Présentation PowerPoint</vt:lpstr>
      <vt:lpstr>Elections professionnelles 2018</vt:lpstr>
      <vt:lpstr>Elections professionnelles 2018</vt:lpstr>
      <vt:lpstr>Elections professionnelles 2018</vt:lpstr>
      <vt:lpstr>Elections professionnelles 2018</vt:lpstr>
      <vt:lpstr>Elections professionnelles 2018</vt:lpstr>
      <vt:lpstr>Présentation PowerPoint</vt:lpstr>
      <vt:lpstr>Elections professionnelles 2018</vt:lpstr>
    </vt:vector>
  </TitlesOfParts>
  <Company>MINEFI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trebucq</dc:creator>
  <cp:lastModifiedBy>trebucq</cp:lastModifiedBy>
  <cp:revision>329</cp:revision>
  <cp:lastPrinted>2017-10-16T15:38:53Z</cp:lastPrinted>
  <dcterms:created xsi:type="dcterms:W3CDTF">2017-07-18T16:49:51Z</dcterms:created>
  <dcterms:modified xsi:type="dcterms:W3CDTF">2017-10-23T13:30:33Z</dcterms:modified>
</cp:coreProperties>
</file>