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05" r:id="rId2"/>
  </p:sldMasterIdLst>
  <p:notesMasterIdLst>
    <p:notesMasterId r:id="rId9"/>
  </p:notesMasterIdLst>
  <p:handoutMasterIdLst>
    <p:handoutMasterId r:id="rId10"/>
  </p:handoutMasterIdLst>
  <p:sldIdLst>
    <p:sldId id="331" r:id="rId3"/>
    <p:sldId id="379" r:id="rId4"/>
    <p:sldId id="382" r:id="rId5"/>
    <p:sldId id="388" r:id="rId6"/>
    <p:sldId id="381" r:id="rId7"/>
    <p:sldId id="383" r:id="rId8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ON Sophie" initials="BS" lastIdx="13" clrIdx="0">
    <p:extLst>
      <p:ext uri="{19B8F6BF-5375-455C-9EA6-DF929625EA0E}">
        <p15:presenceInfo xmlns:p15="http://schemas.microsoft.com/office/powerpoint/2012/main" xmlns="" userId="S-1-5-21-2043104406-512064258-1538882281-234640" providerId="AD"/>
      </p:ext>
    </p:extLst>
  </p:cmAuthor>
  <p:cmAuthor id="2" name="MOHAMAD-RIALLAND Camille" initials="MC" lastIdx="15" clrIdx="1">
    <p:extLst>
      <p:ext uri="{19B8F6BF-5375-455C-9EA6-DF929625EA0E}">
        <p15:presenceInfo xmlns:p15="http://schemas.microsoft.com/office/powerpoint/2012/main" xmlns="" userId="MOHAMAD-RIALLAND Camille" providerId="None"/>
      </p:ext>
    </p:extLst>
  </p:cmAuthor>
  <p:cmAuthor id="3" name="GEVERTZ Laure" initials="GL" lastIdx="1" clrIdx="2">
    <p:extLst>
      <p:ext uri="{19B8F6BF-5375-455C-9EA6-DF929625EA0E}">
        <p15:presenceInfo xmlns:p15="http://schemas.microsoft.com/office/powerpoint/2012/main" xmlns="" userId="GEVERTZ Laure" providerId="None"/>
      </p:ext>
    </p:extLst>
  </p:cmAuthor>
  <p:cmAuthor id="4" name="CHARASSE Jerome" initials="CJ" lastIdx="1" clrIdx="3">
    <p:extLst>
      <p:ext uri="{19B8F6BF-5375-455C-9EA6-DF929625EA0E}">
        <p15:presenceInfo xmlns:p15="http://schemas.microsoft.com/office/powerpoint/2012/main" xmlns="" userId="CHARASSE Jerome" providerId="None"/>
      </p:ext>
    </p:extLst>
  </p:cmAuthor>
  <p:cmAuthor id="5" name="BONNOIT David" initials="BD" lastIdx="7" clrIdx="4">
    <p:extLst>
      <p:ext uri="{19B8F6BF-5375-455C-9EA6-DF929625EA0E}">
        <p15:presenceInfo xmlns:p15="http://schemas.microsoft.com/office/powerpoint/2012/main" xmlns="" userId="S-1-5-21-2043104406-512064258-1538882281-155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504D"/>
    <a:srgbClr val="99CC00"/>
    <a:srgbClr val="988154"/>
    <a:srgbClr val="996600"/>
    <a:srgbClr val="984807"/>
    <a:srgbClr val="F79646"/>
    <a:srgbClr val="948A54"/>
    <a:srgbClr val="77933C"/>
    <a:srgbClr val="FFFFCC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7" autoAdjust="0"/>
    <p:restoredTop sz="94669"/>
  </p:normalViewPr>
  <p:slideViewPr>
    <p:cSldViewPr snapToGrid="0" snapToObjects="1">
      <p:cViewPr varScale="1">
        <p:scale>
          <a:sx n="73" d="100"/>
          <a:sy n="73" d="100"/>
        </p:scale>
        <p:origin x="-1194" y="-102"/>
      </p:cViewPr>
      <p:guideLst>
        <p:guide orient="horz" pos="2160"/>
        <p:guide pos="45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3318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701514E-7901-4089-83CA-17573E153C36}" type="datetime1">
              <a:rPr lang="fr-FR"/>
              <a:pPr>
                <a:defRPr/>
              </a:pPr>
              <a:t>01/12/2023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49E9FF-E27B-4FD6-ABAC-9F2D67631D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42698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9922A48-3C58-42C6-9DFC-11D0DAED956B}" type="datetime1">
              <a:rPr lang="fr-FR"/>
              <a:pPr>
                <a:defRPr/>
              </a:pPr>
              <a:t>01/12/2023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31D36EB-473D-4CB5-942F-CB3DA3F45F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53879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68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47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92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DF5952-4E1C-4A59-87A7-2053AA72C44B}" type="slidenum">
              <a:rPr lang="fr-FR" alt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01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 descr="DGAFP-f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07256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6410" y="1709845"/>
            <a:ext cx="7157590" cy="1300056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latin typeface="Section-Bold"/>
                <a:cs typeface="Section-Bold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6410" y="3009900"/>
            <a:ext cx="5785990" cy="4949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Section-Medium"/>
                <a:cs typeface="Section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1848" y="415802"/>
            <a:ext cx="2242611" cy="87435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200" y="204894"/>
            <a:ext cx="2228224" cy="129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893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cap="all">
                <a:solidFill>
                  <a:srgbClr val="000000"/>
                </a:solidFill>
              </a:rPr>
              <a:t>Septembre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Analyse de la déconcentration des décisions RH de l’Etat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  <a:prstGeom prst="rect">
            <a:avLst/>
          </a:prstGeo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xmlns="" id="{428EC7CA-2B71-4EEB-A46C-B31C03082EC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59999" y="884788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xmlns="" val="9570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rot="10800000">
            <a:off x="457200" y="6356350"/>
            <a:ext cx="72199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7069084" y="6563586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fld id="{F23D39E9-58C0-4A38-9244-ECE9CCFBC4C1}" type="slidenum">
              <a:rPr lang="fr-FR" altLang="fr-FR" sz="800" smtClean="0">
                <a:latin typeface="Calibri" charset="0"/>
              </a:rPr>
              <a:pPr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 dirty="0"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7150" y="6292137"/>
            <a:ext cx="1324181" cy="5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844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 rot="10800000">
            <a:off x="457200" y="6356350"/>
            <a:ext cx="72326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6"/>
          <p:cNvSpPr txBox="1">
            <a:spLocks noChangeArrowheads="1"/>
          </p:cNvSpPr>
          <p:nvPr userDrawn="1"/>
        </p:nvSpPr>
        <p:spPr>
          <a:xfrm>
            <a:off x="5372806" y="6530799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20000"/>
              </a:spcBef>
              <a:buFont typeface="Arial" charset="0"/>
              <a:buNone/>
              <a:defRPr/>
            </a:pPr>
            <a:fld id="{070CFF80-F92F-47F3-BB69-7CC2BECB08AF}" type="slidenum">
              <a:rPr lang="fr-FR" altLang="fr-FR" sz="800" smtClean="0">
                <a:latin typeface="Calibri" charset="0"/>
              </a:rPr>
              <a:pPr algn="r"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>
              <a:latin typeface="Calibri" charset="0"/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3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pour une image  2"/>
          <p:cNvSpPr>
            <a:spLocks noGrp="1"/>
          </p:cNvSpPr>
          <p:nvPr>
            <p:ph type="pic" idx="15"/>
          </p:nvPr>
        </p:nvSpPr>
        <p:spPr>
          <a:xfrm>
            <a:off x="457201" y="1928988"/>
            <a:ext cx="1991077" cy="1627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41926" y="3986389"/>
            <a:ext cx="4135967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16"/>
          </p:nvPr>
        </p:nvSpPr>
        <p:spPr>
          <a:xfrm>
            <a:off x="2603500" y="1928987"/>
            <a:ext cx="6074393" cy="1627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7"/>
          </p:nvPr>
        </p:nvSpPr>
        <p:spPr>
          <a:xfrm>
            <a:off x="4541926" y="3668889"/>
            <a:ext cx="4144874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idx="18"/>
          </p:nvPr>
        </p:nvSpPr>
        <p:spPr>
          <a:xfrm>
            <a:off x="457201" y="6450615"/>
            <a:ext cx="3776133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3668893"/>
            <a:ext cx="1991078" cy="2057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idx="19"/>
          </p:nvPr>
        </p:nvSpPr>
        <p:spPr>
          <a:xfrm>
            <a:off x="2603500" y="3668891"/>
            <a:ext cx="1770944" cy="2057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694" cy="241123"/>
          </a:xfrm>
          <a:prstGeom prst="rect">
            <a:avLst/>
          </a:prstGeom>
          <a:solidFill>
            <a:srgbClr val="001D7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4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9850" y="6278644"/>
            <a:ext cx="1393397" cy="54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469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448319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48400" y="6448319"/>
            <a:ext cx="2428056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505200" y="6448319"/>
            <a:ext cx="2133600" cy="365125"/>
          </a:xfrm>
          <a:prstGeom prst="rect">
            <a:avLst/>
          </a:prstGeom>
        </p:spPr>
        <p:txBody>
          <a:bodyPr/>
          <a:lstStyle/>
          <a:p>
            <a:fld id="{5D657CFF-B5C7-4E3D-91ED-AE67077906A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pic>
        <p:nvPicPr>
          <p:cNvPr id="6" name="Image 2" descr="LA PALET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5850" y="5600700"/>
            <a:ext cx="167798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:\DGAFP-Logo2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0433" y="6247847"/>
            <a:ext cx="1041490" cy="40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/>
          <p:cNvCxnSpPr/>
          <p:nvPr/>
        </p:nvCxnSpPr>
        <p:spPr>
          <a:xfrm rot="10800000">
            <a:off x="3" y="6354831"/>
            <a:ext cx="7219950" cy="1587"/>
          </a:xfrm>
          <a:prstGeom prst="line">
            <a:avLst/>
          </a:prstGeom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7299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rot="10800000">
            <a:off x="457200" y="6356350"/>
            <a:ext cx="7219950" cy="1588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7069084" y="6563586"/>
            <a:ext cx="2063750" cy="457200"/>
          </a:xfrm>
          <a:prstGeom prst="rect">
            <a:avLst/>
          </a:prstGeom>
          <a:ln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fld id="{F23D39E9-58C0-4A38-9244-ECE9CCFBC4C1}" type="slidenum">
              <a:rPr lang="fr-FR" altLang="fr-FR" sz="800" smtClean="0">
                <a:latin typeface="Calibri" charset="0"/>
              </a:rPr>
              <a:pPr>
                <a:spcBef>
                  <a:spcPct val="20000"/>
                </a:spcBef>
                <a:buFont typeface="Arial" charset="0"/>
                <a:buNone/>
                <a:defRPr/>
              </a:pPr>
              <a:t>‹N°›</a:t>
            </a:fld>
            <a:endParaRPr lang="fr-FR" altLang="fr-FR" sz="800" dirty="0">
              <a:latin typeface="Calibri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idx="12"/>
          </p:nvPr>
        </p:nvSpPr>
        <p:spPr>
          <a:xfrm>
            <a:off x="457200" y="3668890"/>
            <a:ext cx="3578578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12168" y="3986389"/>
            <a:ext cx="4465726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2603500" y="1855611"/>
            <a:ext cx="6074393" cy="1686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Espace réservé du texte 2"/>
          <p:cNvSpPr>
            <a:spLocks noGrp="1"/>
          </p:cNvSpPr>
          <p:nvPr>
            <p:ph type="body" idx="14"/>
          </p:nvPr>
        </p:nvSpPr>
        <p:spPr>
          <a:xfrm>
            <a:off x="4212167" y="3668889"/>
            <a:ext cx="4474633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7150" y="6292137"/>
            <a:ext cx="1324181" cy="5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823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>
                <a:solidFill>
                  <a:srgbClr val="000000">
                    <a:alpha val="0"/>
                  </a:srgbClr>
                </a:solidFill>
              </a:rPr>
              <a:t>Août 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>
                <a:solidFill>
                  <a:srgbClr val="000000">
                    <a:alpha val="0"/>
                  </a:srgbClr>
                </a:solidFill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xmlns="" val="3728973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xmlns="" val="353968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>
                <a:solidFill>
                  <a:srgbClr val="000000"/>
                </a:solidFill>
              </a:rPr>
              <a:t>Septembre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Analyse de la déconcentration des décisions RH de l’Etat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  <a:prstGeom prst="rect">
            <a:avLst/>
          </a:prstGeo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  <a:prstGeom prst="rect">
            <a:avLst/>
          </a:prstGeo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  <a:prstGeom prst="rect">
            <a:avLst/>
          </a:prstGeo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xmlns="" id="{BD215200-7D41-4064-B592-ED478A83CBEB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59999" y="884788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xmlns="" val="41300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144000" cy="587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cap="all">
                <a:solidFill>
                  <a:srgbClr val="000000"/>
                </a:solidFill>
              </a:rPr>
              <a:t>Septembre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/>
          <a:lstStyle/>
          <a:p>
            <a:r>
              <a:rPr lang="fr-FR">
                <a:solidFill>
                  <a:srgbClr val="000000"/>
                </a:solidFill>
              </a:rPr>
              <a:t>Analyse de la déconcentration des décisions RH de l’Etat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05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12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C7FCB09C-8F4F-4F33-9E84-EE4BAB8AAA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2118"/>
          <a:ext cx="1588" cy="2117"/>
        </p:xfrm>
        <a:graphic>
          <a:graphicData uri="http://schemas.openxmlformats.org/presentationml/2006/ole">
            <p:oleObj spid="_x0000_s1433" name="think-cell Slide" r:id="rId9" imgW="360" imgH="3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1966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ctrTitle"/>
          </p:nvPr>
        </p:nvSpPr>
        <p:spPr bwMode="auto">
          <a:xfrm>
            <a:off x="1097030" y="2989338"/>
            <a:ext cx="7158037" cy="166527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/>
            </a:r>
            <a:br>
              <a:rPr lang="fr-FR" sz="1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</a:br>
            <a:r>
              <a:rPr lang="fr-FR" sz="1200" b="1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> </a:t>
            </a:r>
            <a:r>
              <a:rPr lang="fr-FR" sz="3200" b="1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>Logement des agents publics </a:t>
            </a:r>
            <a: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/>
            </a:r>
            <a:b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</a:br>
            <a: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/>
            </a:r>
            <a:br>
              <a:rPr lang="fr-FR" sz="32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</a:br>
            <a:r>
              <a:rPr lang="fr-FR" sz="2800" b="0" i="0" u="none" strike="noStrike" baseline="0" dirty="0">
                <a:solidFill>
                  <a:srgbClr val="000000"/>
                </a:solidFill>
                <a:latin typeface="Marianne" panose="02000000000000000000" pitchFamily="2" charset="0"/>
              </a:rPr>
              <a:t>Groupe de travail du 10 novembre 2023</a:t>
            </a:r>
            <a:endParaRPr lang="fr-FR" altLang="fr-FR" sz="2800" dirty="0">
              <a:latin typeface="Section-Bold" charset="0"/>
              <a:ea typeface="ＭＳ Ｐゴシック" panose="020B0600070205080204" pitchFamily="34" charset="-128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877717" y="3326674"/>
            <a:ext cx="5786437" cy="4953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Section-Medium"/>
                <a:ea typeface="ＭＳ Ｐゴシック" charset="-128"/>
                <a:cs typeface="Section-Medium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fr-FR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41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10 novembre 2023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5384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Ordre du jour : </a:t>
            </a:r>
            <a:endParaRPr lang="fr-FR" sz="2000" b="1" dirty="0"/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99390DF-C735-4222-A9BD-42E9DADA2B59}"/>
              </a:ext>
            </a:extLst>
          </p:cNvPr>
          <p:cNvSpPr txBox="1"/>
          <p:nvPr/>
        </p:nvSpPr>
        <p:spPr>
          <a:xfrm>
            <a:off x="1132277" y="2484852"/>
            <a:ext cx="64922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Marianne" panose="02000000000000000000" pitchFamily="2" charset="0"/>
                <a:ea typeface="Calibri" panose="020F0502020204030204" pitchFamily="34" charset="0"/>
              </a:rPr>
              <a:t> 1. </a:t>
            </a:r>
            <a:r>
              <a:rPr lang="fr-FR" dirty="0">
                <a:latin typeface="Marianne" panose="02000000000000000000" pitchFamily="2" charset="0"/>
                <a:ea typeface="Calibri" panose="020F0502020204030204" pitchFamily="34" charset="0"/>
              </a:rPr>
              <a:t>Objectifs</a:t>
            </a:r>
          </a:p>
          <a:p>
            <a:endParaRPr lang="fr-FR" dirty="0">
              <a:latin typeface="Marianne" panose="02000000000000000000" pitchFamily="2" charset="0"/>
              <a:ea typeface="Calibri" panose="020F0502020204030204" pitchFamily="34" charset="0"/>
            </a:endParaRPr>
          </a:p>
          <a:p>
            <a:r>
              <a:rPr lang="fr-FR" sz="1800" dirty="0">
                <a:effectLst/>
                <a:latin typeface="Marianne" panose="02000000000000000000" pitchFamily="2" charset="0"/>
                <a:ea typeface="Calibri" panose="020F0502020204030204" pitchFamily="34" charset="0"/>
              </a:rPr>
              <a:t>2. Plan d’actions issu de la 1ère réunion du Comité interministériel du logement des agents publics (CILAP) du 10 juillet 2023</a:t>
            </a:r>
            <a:br>
              <a:rPr lang="fr-FR" sz="1800" dirty="0">
                <a:effectLst/>
                <a:latin typeface="Marianne" panose="02000000000000000000" pitchFamily="2" charset="0"/>
                <a:ea typeface="Calibri" panose="020F0502020204030204" pitchFamily="34" charset="0"/>
              </a:rPr>
            </a:br>
            <a:r>
              <a:rPr lang="fr-FR" sz="1800" dirty="0">
                <a:effectLst/>
                <a:latin typeface="Marianne" panose="02000000000000000000" pitchFamily="2" charset="0"/>
                <a:ea typeface="Calibri" panose="020F0502020204030204" pitchFamily="34" charset="0"/>
              </a:rPr>
              <a:t/>
            </a:r>
            <a:br>
              <a:rPr lang="fr-FR" sz="1800" dirty="0">
                <a:effectLst/>
                <a:latin typeface="Marianne" panose="02000000000000000000" pitchFamily="2" charset="0"/>
                <a:ea typeface="Calibri" panose="020F0502020204030204" pitchFamily="34" charset="0"/>
              </a:rPr>
            </a:br>
            <a:endParaRPr lang="fr-FR" dirty="0">
              <a:latin typeface="Marianne" panose="02000000000000000000" pitchFamily="2" charset="0"/>
              <a:ea typeface="Calibri" panose="020F0502020204030204" pitchFamily="34" charset="0"/>
            </a:endParaRPr>
          </a:p>
          <a:p>
            <a:endParaRPr lang="fr-FR" dirty="0">
              <a:latin typeface="Marianne" panose="02000000000000000000" pitchFamily="2" charset="0"/>
            </a:endParaRPr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6609B8-E19C-4EC3-A4CA-5A56C4BD3B0E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519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1757" y="2778972"/>
            <a:ext cx="7157590" cy="1300056"/>
          </a:xfrm>
        </p:spPr>
        <p:txBody>
          <a:bodyPr/>
          <a:lstStyle/>
          <a:p>
            <a:pPr algn="ctr"/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r>
              <a:rPr lang="fr-FR" sz="2800" b="1" dirty="0">
                <a:latin typeface="+mn-lt"/>
              </a:rPr>
              <a:t>1. </a:t>
            </a:r>
            <a:r>
              <a:rPr lang="fr-FR" sz="2800" b="1" dirty="0">
                <a:latin typeface="Marianne" panose="02000000000000000000" pitchFamily="2" charset="0"/>
                <a:ea typeface="Calibri" panose="020F0502020204030204" pitchFamily="34" charset="0"/>
              </a:rPr>
              <a:t>Objectifs</a:t>
            </a:r>
            <a:endParaRPr lang="fr-F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37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10 novembre 2023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bg1"/>
                </a:solidFill>
              </a:rPr>
              <a:t>Objectifs </a:t>
            </a: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583195" y="2181039"/>
            <a:ext cx="776173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+mj-lt"/>
              </a:rPr>
              <a:t>Un objectif de coordination et d’efficacité renforcées de la politique en faveur du logement des agents publics,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b="1" dirty="0">
              <a:latin typeface="+mj-lt"/>
            </a:endParaRPr>
          </a:p>
          <a:p>
            <a:pPr algn="just"/>
            <a:endParaRPr lang="fr-FR" b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+mj-lt"/>
              </a:rPr>
              <a:t>Pour l’Etat, une structuration renforcée au niveau interministériel,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b="1" dirty="0">
              <a:latin typeface="+mj-lt"/>
            </a:endParaRPr>
          </a:p>
          <a:p>
            <a:pPr algn="just"/>
            <a:endParaRPr lang="fr-FR" b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+mj-lt"/>
              </a:rPr>
              <a:t>Une approche trois versants et territorialisée.</a:t>
            </a:r>
          </a:p>
          <a:p>
            <a:pPr algn="just"/>
            <a:endParaRPr lang="fr-FR" b="1" dirty="0">
              <a:latin typeface="+mj-lt"/>
            </a:endParaRPr>
          </a:p>
          <a:p>
            <a:pPr algn="just"/>
            <a:endParaRPr lang="fr-FR" b="1" dirty="0">
              <a:latin typeface="+mj-lt"/>
            </a:endParaRPr>
          </a:p>
          <a:p>
            <a:pPr algn="just"/>
            <a:endParaRPr lang="fr-FR" sz="1400" b="1" dirty="0">
              <a:latin typeface="+mj-lt"/>
            </a:endParaRPr>
          </a:p>
          <a:p>
            <a:pPr algn="just"/>
            <a:endParaRPr lang="fr-FR" sz="1400" b="1" dirty="0">
              <a:latin typeface="+mj-lt"/>
            </a:endParaRPr>
          </a:p>
          <a:p>
            <a:pPr algn="just"/>
            <a:endParaRPr lang="fr-FR" sz="1400" dirty="0">
              <a:latin typeface="+mj-lt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fr-FR" sz="1400" dirty="0">
              <a:latin typeface="+mj-lt"/>
            </a:endParaRPr>
          </a:p>
          <a:p>
            <a:pPr marL="0" lvl="1" algn="just"/>
            <a:endParaRPr lang="fr-FR" sz="1400" dirty="0">
              <a:latin typeface="+mj-lt"/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16615BB9-6771-498B-8B1B-9FA805B6F4FB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291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9461" y="2778972"/>
            <a:ext cx="7157590" cy="1300056"/>
          </a:xfrm>
        </p:spPr>
        <p:txBody>
          <a:bodyPr/>
          <a:lstStyle/>
          <a:p>
            <a:pPr algn="ctr"/>
            <a:r>
              <a:rPr lang="fr-FR" sz="2800" b="1" dirty="0">
                <a:latin typeface="+mn-lt"/>
              </a:rPr>
              <a:t>2. Plan d’actions issu de la 1</a:t>
            </a:r>
            <a:r>
              <a:rPr lang="fr-FR" sz="2800" b="1" baseline="30000" dirty="0">
                <a:latin typeface="+mn-lt"/>
              </a:rPr>
              <a:t>ère</a:t>
            </a:r>
            <a:r>
              <a:rPr lang="fr-FR" sz="2800" b="1" dirty="0">
                <a:latin typeface="+mn-lt"/>
              </a:rPr>
              <a:t> réunion du Comité interministériel du logement des agents publics du 10 juillet 2023</a:t>
            </a:r>
          </a:p>
        </p:txBody>
      </p:sp>
    </p:spTree>
    <p:extLst>
      <p:ext uri="{BB962C8B-B14F-4D97-AF65-F5344CB8AC3E}">
        <p14:creationId xmlns:p14="http://schemas.microsoft.com/office/powerpoint/2010/main" xmlns="" val="242734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fr-FR" altLang="fr-FR" dirty="0">
                <a:latin typeface="Section-Medium" charset="0"/>
                <a:ea typeface="ＭＳ Ｐゴシック" panose="020B0600070205080204" pitchFamily="34" charset="-128"/>
              </a:rPr>
              <a:t>10 novembre 2023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7200" y="566008"/>
            <a:ext cx="8229600" cy="628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>
                <a:latin typeface="+mn-lt"/>
              </a:rPr>
              <a:t>Plan d’actions issu du CILAP du 10 juillet 2023</a:t>
            </a:r>
            <a:endParaRPr lang="fr-FR" sz="2400" b="1" dirty="0">
              <a:solidFill>
                <a:schemeClr val="bg1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583195" y="6222201"/>
            <a:ext cx="7590405" cy="0"/>
          </a:xfrm>
          <a:prstGeom prst="line">
            <a:avLst/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" name="ZoneTexte 2"/>
          <p:cNvSpPr txBox="1"/>
          <p:nvPr/>
        </p:nvSpPr>
        <p:spPr>
          <a:xfrm>
            <a:off x="756931" y="1313719"/>
            <a:ext cx="776173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400" dirty="0">
              <a:latin typeface="+mj-lt"/>
            </a:endParaRPr>
          </a:p>
          <a:p>
            <a:r>
              <a:rPr lang="fr-FR" sz="1600" b="1" dirty="0">
                <a:solidFill>
                  <a:srgbClr val="002060"/>
                </a:solidFill>
              </a:rPr>
              <a:t>1. Mutualisation des ressources des acteurs publics grâce à une politique ministérielle coordonnée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Création d’un comité interministériel (CILAP): pilotage d’une politique coordonnée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Une équipe interministérielle dédiée (DGAFP-DIE-DHUP)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Lancement d’une plateforme numérique d’information et de services pour les agents publics</a:t>
            </a:r>
          </a:p>
          <a:p>
            <a:pPr marL="122766"/>
            <a:endParaRPr lang="fr-FR" sz="1600" dirty="0">
              <a:solidFill>
                <a:srgbClr val="002060"/>
              </a:solidFill>
            </a:endParaRPr>
          </a:p>
          <a:p>
            <a:r>
              <a:rPr lang="fr-FR" sz="1600" b="1" dirty="0">
                <a:solidFill>
                  <a:srgbClr val="002060"/>
                </a:solidFill>
              </a:rPr>
              <a:t>2. Meilleur accompagnement du parcours Logement des agents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Mission confiée au député David Amiel sur les leviers juridiques et outils à mobiliser pour améliorer l’accès au logement des agents publics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Convention avec l’USH et les fédérations de coopérative HLM sur l’accession à la propriété</a:t>
            </a:r>
          </a:p>
          <a:p>
            <a:pPr marL="122766"/>
            <a:endParaRPr lang="fr-FR" sz="1600" dirty="0">
              <a:solidFill>
                <a:srgbClr val="002060"/>
              </a:solidFill>
            </a:endParaRPr>
          </a:p>
          <a:p>
            <a:r>
              <a:rPr lang="fr-FR" sz="1600" b="1" dirty="0">
                <a:solidFill>
                  <a:srgbClr val="002060"/>
                </a:solidFill>
              </a:rPr>
              <a:t>3. Mobilisation et optimisation du foncier public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Refonte de la plateforme </a:t>
            </a:r>
            <a:r>
              <a:rPr lang="fr-FR" sz="1600" dirty="0" err="1">
                <a:solidFill>
                  <a:srgbClr val="002060"/>
                </a:solidFill>
              </a:rPr>
              <a:t>Balae</a:t>
            </a:r>
            <a:r>
              <a:rPr lang="fr-FR" sz="1600" dirty="0">
                <a:solidFill>
                  <a:srgbClr val="002060"/>
                </a:solidFill>
              </a:rPr>
              <a:t> (gestion du 5% préfectoral en Ile-de-France)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Mobilisation de trois premières parcelles en Ile-de-France</a:t>
            </a:r>
          </a:p>
          <a:p>
            <a:pPr marL="465666" indent="-3429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2060"/>
                </a:solidFill>
              </a:rPr>
              <a:t>Lancement de travaux d’études pour accélérer la mobilisation du foncier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001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ésentation1" id="{11C3F1EE-5235-4902-898E-5C48C4E38423}" vid="{71D73275-49CE-43EA-9930-076FF6E1C50F}"/>
    </a:ext>
  </a:extLst>
</a:theme>
</file>

<file path=ppt/theme/theme2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gouvernement_marianne" id="{307D1C89-B296-4882-8ECC-2BD1C6821949}" vid="{B53EA17D-A77A-459E-979D-FA962BE9015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modele-ppt-DGAFP</Template>
  <TotalTime>8423</TotalTime>
  <Words>238</Words>
  <Application>Microsoft Office PowerPoint</Application>
  <PresentationFormat>Affichage à l'écran (4:3)</PresentationFormat>
  <Paragraphs>41</Paragraphs>
  <Slides>6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Thème Office</vt:lpstr>
      <vt:lpstr>GOUVERNEMENT</vt:lpstr>
      <vt:lpstr>think-cell Slide</vt:lpstr>
      <vt:lpstr>  Logement des agents publics   Groupe de travail du 10 novembre 2023</vt:lpstr>
      <vt:lpstr>10 novembre 2023</vt:lpstr>
      <vt:lpstr> 1. Objectifs</vt:lpstr>
      <vt:lpstr>10 novembre 2023</vt:lpstr>
      <vt:lpstr>2. Plan d’actions issu de la 1ère réunion du Comité interministériel du logement des agents publics du 10 juillet 2023</vt:lpstr>
      <vt:lpstr>10 novembre 2023</vt:lpstr>
    </vt:vector>
  </TitlesOfParts>
  <Company>Secrétariat Général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Erica DECULTY</dc:creator>
  <cp:lastModifiedBy>BAILLE Nicolas</cp:lastModifiedBy>
  <cp:revision>548</cp:revision>
  <cp:lastPrinted>2022-11-25T15:33:23Z</cp:lastPrinted>
  <dcterms:created xsi:type="dcterms:W3CDTF">2020-08-27T13:38:47Z</dcterms:created>
  <dcterms:modified xsi:type="dcterms:W3CDTF">2023-12-01T14:09:16Z</dcterms:modified>
</cp:coreProperties>
</file>