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8" r:id="rId1"/>
  </p:sldMasterIdLst>
  <p:notesMasterIdLst>
    <p:notesMasterId r:id="rId12"/>
  </p:notesMasterIdLst>
  <p:handoutMasterIdLst>
    <p:handoutMasterId r:id="rId13"/>
  </p:handoutMasterIdLst>
  <p:sldIdLst>
    <p:sldId id="258" r:id="rId2"/>
    <p:sldId id="259" r:id="rId3"/>
    <p:sldId id="268" r:id="rId4"/>
    <p:sldId id="263" r:id="rId5"/>
    <p:sldId id="267" r:id="rId6"/>
    <p:sldId id="260" r:id="rId7"/>
    <p:sldId id="269" r:id="rId8"/>
    <p:sldId id="266" r:id="rId9"/>
    <p:sldId id="261" r:id="rId10"/>
    <p:sldId id="265" r:id="rId11"/>
  </p:sldIdLst>
  <p:sldSz cx="9144000" cy="6858000" type="screen4x3"/>
  <p:notesSz cx="6797675" cy="9926638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892"/>
    <a:srgbClr val="004892"/>
    <a:srgbClr val="001D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5" autoAdjust="0"/>
    <p:restoredTop sz="94599" autoAdjust="0"/>
  </p:normalViewPr>
  <p:slideViewPr>
    <p:cSldViewPr snapToGrid="0" snapToObjects="1">
      <p:cViewPr varScale="1">
        <p:scale>
          <a:sx n="107" d="100"/>
          <a:sy n="107" d="100"/>
        </p:scale>
        <p:origin x="-1098" y="-78"/>
      </p:cViewPr>
      <p:guideLst>
        <p:guide orient="horz" pos="2166"/>
        <p:guide pos="20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70C745A-853D-4322-9297-EB6D009AA9A9}" type="datetime1">
              <a:rPr lang="fr-FR" altLang="fr-FR"/>
              <a:pPr>
                <a:defRPr/>
              </a:pPr>
              <a:t>20/12/2017</a:t>
            </a:fld>
            <a:endParaRPr lang="fr-FR" alt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EE894E2-9487-44EE-A979-E36DD278018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5634975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7B5DF9A-9EA9-4D37-8877-E97C7418204A}" type="datetime1">
              <a:rPr lang="fr-FR" altLang="fr-FR"/>
              <a:pPr>
                <a:defRPr/>
              </a:pPr>
              <a:t>20/12/2017</a:t>
            </a:fld>
            <a:endParaRPr lang="fr-FR" alt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 smtClean="0"/>
              <a:t>Cliquez pour modifier les styles du texte du masque</a:t>
            </a:r>
          </a:p>
          <a:p>
            <a:pPr lvl="1"/>
            <a:r>
              <a:rPr lang="fr-FR" altLang="fr-FR" noProof="0" smtClean="0"/>
              <a:t>Deuxième niveau</a:t>
            </a:r>
          </a:p>
          <a:p>
            <a:pPr lvl="2"/>
            <a:r>
              <a:rPr lang="fr-FR" altLang="fr-FR" noProof="0" smtClean="0"/>
              <a:t>Troisième niveau</a:t>
            </a:r>
          </a:p>
          <a:p>
            <a:pPr lvl="3"/>
            <a:r>
              <a:rPr lang="fr-FR" altLang="fr-FR" noProof="0" smtClean="0"/>
              <a:t>Quatrième niveau</a:t>
            </a:r>
          </a:p>
          <a:p>
            <a:pPr lvl="4"/>
            <a:r>
              <a:rPr lang="fr-FR" alt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034F839-2F39-4C6D-B669-D6A17D09588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0599831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1" descr="DGAFP-fond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-136525"/>
            <a:ext cx="9072562" cy="683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3" descr="LA PALETT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500" y="3749675"/>
            <a:ext cx="4138613" cy="319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Connecteur droit 8"/>
          <p:cNvCxnSpPr/>
          <p:nvPr/>
        </p:nvCxnSpPr>
        <p:spPr>
          <a:xfrm>
            <a:off x="457200" y="6356350"/>
            <a:ext cx="2133600" cy="1588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457200" y="6700838"/>
            <a:ext cx="2133600" cy="1587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986410" y="1709845"/>
            <a:ext cx="7157590" cy="1300056"/>
          </a:xfrm>
          <a:prstGeom prst="rect">
            <a:avLst/>
          </a:prstGeom>
        </p:spPr>
        <p:txBody>
          <a:bodyPr/>
          <a:lstStyle>
            <a:lvl1pPr algn="l">
              <a:defRPr sz="3200" b="0" i="0">
                <a:latin typeface="Section-Bold"/>
                <a:cs typeface="Section-Bold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986410" y="3009900"/>
            <a:ext cx="5785990" cy="49492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 b="0" i="0">
                <a:solidFill>
                  <a:schemeClr val="tx1"/>
                </a:solidFill>
                <a:latin typeface="Section-Medium"/>
                <a:cs typeface="Section-Medium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19" name="Espace réservé du texte 2"/>
          <p:cNvSpPr>
            <a:spLocks noGrp="1"/>
          </p:cNvSpPr>
          <p:nvPr>
            <p:ph type="body" idx="10"/>
          </p:nvPr>
        </p:nvSpPr>
        <p:spPr>
          <a:xfrm>
            <a:off x="457200" y="6050607"/>
            <a:ext cx="2133600" cy="2864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000" b="0" i="0">
                <a:latin typeface="Section-Medium"/>
                <a:cs typeface="Section-Medium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0" name="Espace réservé du texte 2"/>
          <p:cNvSpPr>
            <a:spLocks noGrp="1"/>
          </p:cNvSpPr>
          <p:nvPr>
            <p:ph type="body" idx="11"/>
          </p:nvPr>
        </p:nvSpPr>
        <p:spPr>
          <a:xfrm>
            <a:off x="457200" y="6375807"/>
            <a:ext cx="2133600" cy="31829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000" b="0" i="0">
                <a:latin typeface="Section-Medium"/>
                <a:cs typeface="Section-Medium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2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/>
            </a:lvl1pPr>
          </a:lstStyle>
          <a:p>
            <a:pPr>
              <a:defRPr/>
            </a:pPr>
            <a:fld id="{D91C92E8-25DA-4435-AF7F-94D5D9FB3E4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pic>
        <p:nvPicPr>
          <p:cNvPr id="1026" name="Picture 2" descr="I:\DGAFP-Logo240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5242" y="5537607"/>
            <a:ext cx="215265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 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6437" y="0"/>
            <a:ext cx="1424192" cy="847607"/>
          </a:xfrm>
          <a:prstGeom prst="rect">
            <a:avLst/>
          </a:prstGeom>
        </p:spPr>
      </p:pic>
      <p:sp>
        <p:nvSpPr>
          <p:cNvPr id="8" name="ZoneTexte 7"/>
          <p:cNvSpPr txBox="1"/>
          <p:nvPr userDrawn="1"/>
        </p:nvSpPr>
        <p:spPr>
          <a:xfrm>
            <a:off x="2539433" y="940526"/>
            <a:ext cx="41365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MINISTÈRE DE L’ACTION ET DES COMPTES PUBLICS</a:t>
            </a:r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3030924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Connecteur droit 9"/>
          <p:cNvCxnSpPr/>
          <p:nvPr/>
        </p:nvCxnSpPr>
        <p:spPr>
          <a:xfrm rot="10800000">
            <a:off x="0" y="6354763"/>
            <a:ext cx="7219950" cy="1587"/>
          </a:xfrm>
          <a:prstGeom prst="line">
            <a:avLst/>
          </a:prstGeom>
          <a:ln w="63500" cap="flat" cmpd="sng" algn="ctr">
            <a:solidFill>
              <a:srgbClr val="001D7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Image 2" descr="LA PALETT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5600700"/>
            <a:ext cx="1677988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1122"/>
          </a:xfrm>
          <a:prstGeom prst="rect">
            <a:avLst/>
          </a:prstGeom>
          <a:solidFill>
            <a:srgbClr val="002892"/>
          </a:solidFill>
        </p:spPr>
        <p:txBody>
          <a:bodyPr anchor="ctr"/>
          <a:lstStyle>
            <a:lvl1pPr algn="l">
              <a:defRPr sz="1400" b="0" i="0">
                <a:solidFill>
                  <a:schemeClr val="bg1"/>
                </a:solidFill>
                <a:latin typeface="Section-Medium"/>
                <a:cs typeface="Section-Medium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10167"/>
            <a:ext cx="8229600" cy="841022"/>
          </a:xfrm>
          <a:prstGeom prst="rect">
            <a:avLst/>
          </a:prstGeom>
        </p:spPr>
        <p:txBody>
          <a:bodyPr/>
          <a:lstStyle>
            <a:lvl1pPr>
              <a:buNone/>
              <a:defRPr sz="2000" b="0" i="0">
                <a:latin typeface="Section-Bold"/>
                <a:cs typeface="Section-Bold"/>
              </a:defRPr>
            </a:lvl1pPr>
            <a:lvl3pPr>
              <a:buNone/>
              <a:defRPr sz="1400" b="0" i="0">
                <a:latin typeface="Section-Medium"/>
                <a:cs typeface="Section-Medium"/>
              </a:defRPr>
            </a:lvl3pPr>
            <a:lvl4pPr>
              <a:buNone/>
              <a:defRPr sz="1400"/>
            </a:lvl4pPr>
            <a:lvl5pPr>
              <a:buNone/>
              <a:defRPr sz="14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</p:txBody>
      </p:sp>
      <p:sp>
        <p:nvSpPr>
          <p:cNvPr id="15" name="Espace réservé du texte 2"/>
          <p:cNvSpPr>
            <a:spLocks noGrp="1"/>
          </p:cNvSpPr>
          <p:nvPr>
            <p:ph type="body" idx="10"/>
          </p:nvPr>
        </p:nvSpPr>
        <p:spPr>
          <a:xfrm>
            <a:off x="7436556" y="274639"/>
            <a:ext cx="1241338" cy="241122"/>
          </a:xfrm>
          <a:prstGeom prst="rect">
            <a:avLst/>
          </a:prstGeom>
          <a:noFill/>
        </p:spPr>
        <p:txBody>
          <a:bodyPr anchor="b"/>
          <a:lstStyle>
            <a:lvl1pPr marL="0" indent="0" algn="r">
              <a:buNone/>
              <a:defRPr sz="1000" b="0" i="0">
                <a:ln>
                  <a:noFill/>
                </a:ln>
                <a:solidFill>
                  <a:schemeClr val="bg1"/>
                </a:solidFill>
                <a:latin typeface="Section-Medium"/>
                <a:cs typeface="Section-Medium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0" name="Espace réservé pour une image  2"/>
          <p:cNvSpPr>
            <a:spLocks noGrp="1"/>
          </p:cNvSpPr>
          <p:nvPr>
            <p:ph type="pic" idx="12"/>
          </p:nvPr>
        </p:nvSpPr>
        <p:spPr>
          <a:xfrm>
            <a:off x="457200" y="3668890"/>
            <a:ext cx="3578578" cy="2057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21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212168" y="3986389"/>
            <a:ext cx="4465726" cy="173990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 i="0">
                <a:latin typeface="Section-Medium"/>
                <a:cs typeface="Section-Medium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2" name="Espace réservé du texte 3"/>
          <p:cNvSpPr>
            <a:spLocks noGrp="1"/>
          </p:cNvSpPr>
          <p:nvPr>
            <p:ph type="body" sz="half" idx="13"/>
          </p:nvPr>
        </p:nvSpPr>
        <p:spPr>
          <a:xfrm>
            <a:off x="2603500" y="1855611"/>
            <a:ext cx="6074393" cy="16862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0">
                <a:latin typeface="Section-Medium"/>
                <a:cs typeface="Section-Medium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4" name="Espace réservé du texte 2"/>
          <p:cNvSpPr>
            <a:spLocks noGrp="1"/>
          </p:cNvSpPr>
          <p:nvPr>
            <p:ph type="body" idx="14"/>
          </p:nvPr>
        </p:nvSpPr>
        <p:spPr>
          <a:xfrm>
            <a:off x="4212167" y="3668889"/>
            <a:ext cx="4474633" cy="317499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 i="0" cap="all">
                <a:solidFill>
                  <a:srgbClr val="001D72"/>
                </a:solidFill>
                <a:latin typeface="Section-Bold"/>
                <a:cs typeface="Section-Bold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5" name="Espace réservé du texte 2"/>
          <p:cNvSpPr>
            <a:spLocks noGrp="1"/>
          </p:cNvSpPr>
          <p:nvPr>
            <p:ph type="body" idx="15"/>
          </p:nvPr>
        </p:nvSpPr>
        <p:spPr>
          <a:xfrm>
            <a:off x="457201" y="6450615"/>
            <a:ext cx="6506632" cy="19931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000" b="0" i="0">
                <a:latin typeface="Section-Medium"/>
                <a:cs typeface="Section-Medium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>
            <a:spLocks noGrp="1" noChangeArrowheads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8F07E-8F1C-4B9C-8B65-D9F47AC0A6F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pic>
        <p:nvPicPr>
          <p:cNvPr id="2050" name="Picture 2" descr="I:\DGAFP-Logo240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0428" y="6247847"/>
            <a:ext cx="1041490" cy="405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45719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249488" y="64008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pPr>
              <a:defRPr/>
            </a:pPr>
            <a:fld id="{5E7815D6-A2D2-4C28-843E-5FCC2042077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itchFamily="34" charset="0"/>
          <a:ea typeface="+mj-ea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ＭＳ Ｐゴシック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ＭＳ Ｐゴシック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ＭＳ Ｐゴシック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9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F3EC2C21-5335-43EE-A080-C04EE0C93604}" type="slidenum">
              <a:rPr lang="fr-FR" altLang="fr-FR" smtClean="0"/>
              <a:pPr/>
              <a:t>1</a:t>
            </a:fld>
            <a:endParaRPr lang="fr-FR" altLang="fr-FR" smtClean="0"/>
          </a:p>
        </p:txBody>
      </p:sp>
      <p:sp>
        <p:nvSpPr>
          <p:cNvPr id="4099" name="Titre 1"/>
          <p:cNvSpPr>
            <a:spLocks noGrp="1"/>
          </p:cNvSpPr>
          <p:nvPr>
            <p:ph type="ctrTitle"/>
          </p:nvPr>
        </p:nvSpPr>
        <p:spPr bwMode="auto">
          <a:xfrm>
            <a:off x="1985963" y="1709738"/>
            <a:ext cx="7158037" cy="13001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 dirty="0" smtClean="0">
                <a:ea typeface="Section-Bold"/>
              </a:rPr>
              <a:t>Le vote électronique </a:t>
            </a:r>
            <a:br>
              <a:rPr lang="fr-FR" altLang="fr-FR" dirty="0" smtClean="0">
                <a:ea typeface="Section-Bold"/>
              </a:rPr>
            </a:br>
            <a:r>
              <a:rPr lang="fr-FR" altLang="fr-FR" dirty="0" smtClean="0">
                <a:ea typeface="Section-Bold"/>
              </a:rPr>
              <a:t>lors des élections 2018</a:t>
            </a:r>
            <a:br>
              <a:rPr lang="fr-FR" altLang="fr-FR" dirty="0" smtClean="0">
                <a:ea typeface="Section-Bold"/>
              </a:rPr>
            </a:br>
            <a:r>
              <a:rPr lang="fr-FR" altLang="fr-FR" dirty="0" smtClean="0">
                <a:ea typeface="Section-Bold"/>
              </a:rPr>
              <a:t>dans la fonction publique</a:t>
            </a:r>
          </a:p>
        </p:txBody>
      </p:sp>
      <p:sp>
        <p:nvSpPr>
          <p:cNvPr id="4100" name="Sous-titre 2"/>
          <p:cNvSpPr>
            <a:spLocks noGrp="1"/>
          </p:cNvSpPr>
          <p:nvPr>
            <p:ph type="subTitle" idx="1"/>
          </p:nvPr>
        </p:nvSpPr>
        <p:spPr bwMode="auto">
          <a:xfrm>
            <a:off x="1906064" y="3429000"/>
            <a:ext cx="5786437" cy="4953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 dirty="0" smtClean="0">
                <a:ea typeface="Section-Medium"/>
              </a:rPr>
              <a:t>Etat d’avancement des projets</a:t>
            </a:r>
          </a:p>
        </p:txBody>
      </p:sp>
      <p:sp>
        <p:nvSpPr>
          <p:cNvPr id="4101" name="Espace réservé du texte 4"/>
          <p:cNvSpPr>
            <a:spLocks noGrp="1"/>
          </p:cNvSpPr>
          <p:nvPr>
            <p:ph type="body" idx="11"/>
          </p:nvPr>
        </p:nvSpPr>
        <p:spPr bwMode="auto">
          <a:xfrm>
            <a:off x="457200" y="6357938"/>
            <a:ext cx="2392532" cy="3190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fr-FR" altLang="fr-FR" dirty="0" smtClean="0">
                <a:ea typeface="Section-Medium"/>
              </a:rPr>
              <a:t>Réunion OS  - 5 décembre 2017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457200" y="4811697"/>
            <a:ext cx="2783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  <a:latin typeface="Brush Script MT" panose="03060802040406070304" pitchFamily="66" charset="0"/>
              </a:rPr>
              <a:t>.</a:t>
            </a:r>
            <a:endParaRPr lang="fr-FR" dirty="0">
              <a:solidFill>
                <a:srgbClr val="FF0000"/>
              </a:solidFill>
              <a:latin typeface="Brush Script MT" panose="030608020404060703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Mise en œuvre du vote électronique dans </a:t>
            </a:r>
            <a:r>
              <a:rPr lang="fr-FR"/>
              <a:t>la </a:t>
            </a:r>
            <a:r>
              <a:rPr lang="fr-FR" smtClean="0"/>
              <a:t>FP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1" y="772602"/>
            <a:ext cx="8229600" cy="421483"/>
          </a:xfrm>
        </p:spPr>
        <p:txBody>
          <a:bodyPr/>
          <a:lstStyle/>
          <a:p>
            <a:r>
              <a:rPr lang="fr-FR" b="1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Rappel d’un principe d’organisation des élections  </a:t>
            </a:r>
          </a:p>
          <a:p>
            <a:endParaRPr lang="fr-FR" sz="1600" dirty="0" smtClean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</a:pP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Lorsque 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plusieurs modalités d’expression des suffrages sont offertes aux électeurs, les modalités offertes doivent être identiques pour tous les électeurs appelés à participer au même scrutin </a:t>
            </a:r>
            <a:endParaRPr lang="fr-F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</a:pPr>
            <a:endParaRPr lang="fr-F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</a:pP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Réf. : 	III </a:t>
            </a: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l’article 2 du décret du 26 mai 2011 relatif au vote électronique dans la </a:t>
            </a: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FPE,</a:t>
            </a:r>
          </a:p>
          <a:p>
            <a:pPr marL="0" indent="0" algn="just">
              <a:spcBef>
                <a:spcPts val="0"/>
              </a:spcBef>
            </a:pP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III de l’art. 4 du décret du 9 juillet 2017 pour la FPT,  </a:t>
            </a:r>
          </a:p>
          <a:p>
            <a:pPr marL="0" indent="0" algn="just">
              <a:spcBef>
                <a:spcPts val="0"/>
              </a:spcBef>
            </a:pPr>
            <a:r>
              <a:rPr lang="fr-F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II de l’article 4 du décret du 14 novembre 2017 pour la FPH</a:t>
            </a:r>
            <a:r>
              <a:rPr lang="fr-FR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spcBef>
                <a:spcPts val="0"/>
              </a:spcBef>
            </a:pPr>
            <a:endParaRPr lang="fr-F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 principe est applicable quelles que soient les modalités de vote offertes (vote à l’urne, vote par correspondance, vote électronique). </a:t>
            </a:r>
          </a:p>
          <a:p>
            <a:pPr marL="0" indent="0">
              <a:spcBef>
                <a:spcPts val="0"/>
              </a:spcBef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 s’agit de placer dans la même situation tous les électeurs </a:t>
            </a: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participant à un même scrutin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spcBef>
                <a:spcPts val="0"/>
              </a:spcBef>
            </a:pPr>
            <a:endParaRPr lang="fr-FR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fr-FR" dirty="0" smtClean="0"/>
              <a:t>Décembre  2017</a:t>
            </a:r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5"/>
          </p:nvPr>
        </p:nvSpPr>
        <p:spPr/>
        <p:txBody>
          <a:bodyPr/>
          <a:lstStyle/>
          <a:p>
            <a:r>
              <a:rPr lang="fr-FR" dirty="0"/>
              <a:t>Réunion </a:t>
            </a:r>
            <a:r>
              <a:rPr lang="fr-FR" dirty="0" smtClean="0"/>
              <a:t>OS </a:t>
            </a:r>
            <a:r>
              <a:rPr lang="fr-FR" dirty="0"/>
              <a:t>du </a:t>
            </a:r>
            <a:r>
              <a:rPr lang="fr-FR" dirty="0" smtClean="0"/>
              <a:t>5 décembre 2017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A148F07E-8F1C-4B9C-8B65-D9F47AC0A6FD}" type="slidenum">
              <a:rPr lang="fr-FR" altLang="fr-FR" smtClean="0"/>
              <a:pPr>
                <a:defRPr/>
              </a:pPr>
              <a:t>10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93573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49E7BEF2-A000-459E-B3C4-480A0A215BFA}" type="slidenum">
              <a:rPr lang="fr-FR" altLang="fr-FR" smtClean="0"/>
              <a:pPr/>
              <a:t>2</a:t>
            </a:fld>
            <a:endParaRPr lang="fr-FR" altLang="fr-FR" smtClean="0"/>
          </a:p>
        </p:txBody>
      </p:sp>
      <p:sp>
        <p:nvSpPr>
          <p:cNvPr id="5123" name="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2413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fr-FR" altLang="fr-FR" dirty="0" smtClean="0">
                <a:ea typeface="Section-Medium"/>
              </a:rPr>
              <a:t>Mise en œuvre du vote électronique dans la FPE</a:t>
            </a:r>
          </a:p>
        </p:txBody>
      </p:sp>
      <p:sp>
        <p:nvSpPr>
          <p:cNvPr id="5124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457200" y="537810"/>
            <a:ext cx="3565525" cy="34995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 sz="1800" dirty="0" smtClean="0">
                <a:ea typeface="Section-Bold"/>
              </a:rPr>
              <a:t>Services concernés en 2018</a:t>
            </a:r>
          </a:p>
          <a:p>
            <a:endParaRPr lang="fr-FR" altLang="fr-FR" sz="1400" dirty="0">
              <a:ea typeface="Section-Bold"/>
            </a:endParaRPr>
          </a:p>
          <a:p>
            <a:pPr marL="0" indent="0"/>
            <a:r>
              <a:rPr lang="fr-FR" altLang="fr-FR" sz="1400" dirty="0" smtClean="0">
                <a:latin typeface="+mj-lt"/>
                <a:ea typeface="Section-Bold"/>
              </a:rPr>
              <a:t>Éducation nationale</a:t>
            </a:r>
          </a:p>
          <a:p>
            <a:pPr>
              <a:buFontTx/>
              <a:buChar char="-"/>
            </a:pPr>
            <a:endParaRPr lang="fr-FR" altLang="fr-FR" dirty="0" smtClean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 smtClean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 smtClean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 smtClean="0">
              <a:ea typeface="Section-Bold"/>
            </a:endParaRPr>
          </a:p>
          <a:p>
            <a:pPr>
              <a:buFontTx/>
              <a:buChar char="-"/>
            </a:pPr>
            <a:endParaRPr lang="fr-FR" altLang="fr-FR" sz="1400" dirty="0" smtClean="0">
              <a:latin typeface="+mj-lt"/>
              <a:ea typeface="Section-Bold"/>
            </a:endParaRPr>
          </a:p>
          <a:p>
            <a:pPr>
              <a:buFontTx/>
              <a:buChar char="-"/>
            </a:pPr>
            <a:endParaRPr lang="fr-FR" altLang="fr-FR" sz="1400" dirty="0">
              <a:latin typeface="+mj-lt"/>
              <a:ea typeface="Section-Bold"/>
            </a:endParaRPr>
          </a:p>
          <a:p>
            <a:pPr marL="0" indent="0"/>
            <a:endParaRPr lang="fr-FR" altLang="fr-FR" sz="1400" dirty="0" smtClean="0">
              <a:latin typeface="+mj-lt"/>
              <a:ea typeface="Section-Bold"/>
            </a:endParaRPr>
          </a:p>
          <a:p>
            <a:pPr>
              <a:buFontTx/>
              <a:buChar char="-"/>
            </a:pPr>
            <a:endParaRPr lang="fr-FR" altLang="fr-FR" dirty="0" smtClean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 smtClean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 smtClean="0">
              <a:ea typeface="Section-Bold"/>
            </a:endParaRPr>
          </a:p>
          <a:p>
            <a:pPr marL="0" indent="0"/>
            <a:r>
              <a:rPr lang="fr-FR" altLang="fr-FR" sz="1000" dirty="0" smtClean="0">
                <a:latin typeface="+mj-lt"/>
                <a:ea typeface="Section-Bold"/>
              </a:rPr>
              <a:t>*BVE : bureau de vote électronique (obligatoire)</a:t>
            </a:r>
            <a:endParaRPr lang="fr-FR" altLang="fr-FR" sz="1000" dirty="0">
              <a:latin typeface="+mj-lt"/>
              <a:ea typeface="Section-Bold"/>
            </a:endParaRPr>
          </a:p>
          <a:p>
            <a:pPr marL="0" indent="0"/>
            <a:r>
              <a:rPr lang="fr-FR" altLang="fr-FR" sz="1000" dirty="0" smtClean="0">
                <a:latin typeface="+mj-lt"/>
                <a:ea typeface="Section-Bold"/>
              </a:rPr>
              <a:t>* BVEC : bureau centralisateur (facultatif)</a:t>
            </a:r>
            <a:endParaRPr lang="fr-FR" altLang="fr-FR" dirty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 smtClean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 smtClean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 smtClean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 smtClean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 smtClean="0">
              <a:ea typeface="Section-Bold"/>
            </a:endParaRPr>
          </a:p>
        </p:txBody>
      </p:sp>
      <p:sp>
        <p:nvSpPr>
          <p:cNvPr id="5125" name="Espace réservé du texte 3"/>
          <p:cNvSpPr>
            <a:spLocks noGrp="1"/>
          </p:cNvSpPr>
          <p:nvPr>
            <p:ph type="body" idx="10"/>
          </p:nvPr>
        </p:nvSpPr>
        <p:spPr bwMode="auto">
          <a:xfrm>
            <a:off x="7435850" y="274638"/>
            <a:ext cx="1241425" cy="2413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fr-FR" altLang="fr-FR" dirty="0" smtClean="0">
                <a:ea typeface="Section-Medium"/>
              </a:rPr>
              <a:t>Décembre  2017</a:t>
            </a:r>
          </a:p>
        </p:txBody>
      </p:sp>
      <p:sp>
        <p:nvSpPr>
          <p:cNvPr id="5130" name="Espace réservé du texte 8"/>
          <p:cNvSpPr>
            <a:spLocks noGrp="1"/>
          </p:cNvSpPr>
          <p:nvPr>
            <p:ph type="body" idx="15"/>
          </p:nvPr>
        </p:nvSpPr>
        <p:spPr bwMode="auto">
          <a:xfrm>
            <a:off x="457200" y="6450013"/>
            <a:ext cx="6507163" cy="20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fr-FR" altLang="fr-FR" dirty="0" smtClean="0">
                <a:ea typeface="Section-Medium"/>
              </a:rPr>
              <a:t>Réunion OS 5 décembre 2017</a:t>
            </a:r>
          </a:p>
        </p:txBody>
      </p:sp>
      <p:sp>
        <p:nvSpPr>
          <p:cNvPr id="13" name="Espace réservé du contenu 2"/>
          <p:cNvSpPr txBox="1">
            <a:spLocks/>
          </p:cNvSpPr>
          <p:nvPr/>
        </p:nvSpPr>
        <p:spPr bwMode="auto">
          <a:xfrm>
            <a:off x="4092606" y="538120"/>
            <a:ext cx="4714043" cy="411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b="0" i="0" kern="1200">
                <a:solidFill>
                  <a:schemeClr val="tx1"/>
                </a:solidFill>
                <a:latin typeface="Section-Bold"/>
                <a:ea typeface="+mn-ea"/>
                <a:cs typeface="Section-Bold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1400" b="0" i="0" kern="1200">
                <a:solidFill>
                  <a:schemeClr val="tx1"/>
                </a:solidFill>
                <a:latin typeface="Section-Medium"/>
                <a:ea typeface="+mn-ea"/>
                <a:cs typeface="Section-Medium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altLang="fr-FR" sz="1800" dirty="0" smtClean="0">
                <a:ea typeface="Section-Bold"/>
              </a:rPr>
              <a:t>Périmètre et organisation</a:t>
            </a:r>
          </a:p>
          <a:p>
            <a:endParaRPr lang="fr-FR" altLang="fr-FR" sz="1400" dirty="0" smtClean="0">
              <a:ea typeface="Section-Bold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97148" y="1013087"/>
            <a:ext cx="8349449" cy="4618969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/>
          <p:cNvSpPr txBox="1"/>
          <p:nvPr/>
        </p:nvSpPr>
        <p:spPr>
          <a:xfrm>
            <a:off x="2618127" y="1013088"/>
            <a:ext cx="606724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Nombre d’électeurs </a:t>
            </a:r>
            <a:r>
              <a:rPr lang="fr-FR" altLang="fr-FR" sz="1400" dirty="0" smtClean="0">
                <a:ea typeface="Section-Bold"/>
              </a:rPr>
              <a:t>: 1 </a:t>
            </a:r>
            <a:r>
              <a:rPr lang="fr-FR" altLang="fr-FR" sz="1400" dirty="0">
                <a:ea typeface="Section-Bold"/>
              </a:rPr>
              <a:t>100 000 </a:t>
            </a:r>
            <a:r>
              <a:rPr lang="fr-FR" altLang="fr-FR" sz="1400" dirty="0" smtClean="0">
                <a:ea typeface="Section-Bold"/>
              </a:rPr>
              <a:t>électeurs</a:t>
            </a:r>
          </a:p>
          <a:p>
            <a:endParaRPr lang="fr-FR" altLang="fr-FR" sz="800" dirty="0" smtClean="0">
              <a:ea typeface="Section-Bold"/>
            </a:endParaRPr>
          </a:p>
          <a:p>
            <a:r>
              <a:rPr lang="fr-FR" alt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Nombre de scrutins </a:t>
            </a:r>
            <a:r>
              <a:rPr lang="fr-FR" altLang="fr-FR" sz="1400" dirty="0" smtClean="0">
                <a:ea typeface="Section-Bold"/>
              </a:rPr>
              <a:t>:  921 scrutins</a:t>
            </a:r>
          </a:p>
          <a:p>
            <a:endParaRPr lang="fr-FR" altLang="fr-FR" sz="800" dirty="0" smtClean="0">
              <a:ea typeface="Section-Bold"/>
            </a:endParaRPr>
          </a:p>
          <a:p>
            <a:r>
              <a:rPr lang="fr-FR" alt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Nombre de BVE </a:t>
            </a:r>
            <a:r>
              <a:rPr lang="fr-FR" altLang="fr-FR" sz="1400" dirty="0" smtClean="0">
                <a:ea typeface="Section-Bold"/>
              </a:rPr>
              <a:t>: 921 </a:t>
            </a:r>
          </a:p>
          <a:p>
            <a:endParaRPr lang="fr-FR" altLang="fr-FR" sz="800" dirty="0" smtClean="0">
              <a:ea typeface="Section-Bold"/>
            </a:endParaRPr>
          </a:p>
          <a:p>
            <a:r>
              <a:rPr lang="fr-FR" alt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Nombre de BVEC </a:t>
            </a:r>
            <a:r>
              <a:rPr lang="fr-FR" altLang="fr-FR" sz="1400" dirty="0" smtClean="0">
                <a:ea typeface="Section-Bold"/>
              </a:rPr>
              <a:t>: </a:t>
            </a:r>
            <a:r>
              <a:rPr lang="fr-FR" altLang="fr-FR" sz="1400" dirty="0">
                <a:ea typeface="Section-Bold"/>
              </a:rPr>
              <a:t>80 </a:t>
            </a:r>
            <a:r>
              <a:rPr lang="fr-FR" altLang="fr-FR" sz="1000" dirty="0" smtClean="0">
                <a:ea typeface="Section-Bold"/>
              </a:rPr>
              <a:t>(2 par académie, vice-rectorat, administration centrale)</a:t>
            </a:r>
          </a:p>
          <a:p>
            <a:endParaRPr lang="fr-FR" altLang="fr-FR" sz="800" dirty="0">
              <a:ea typeface="Section-Bold"/>
            </a:endParaRPr>
          </a:p>
          <a:p>
            <a:r>
              <a:rPr lang="fr-FR" altLang="fr-FR" sz="1400" dirty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Prestataire solution de vote </a:t>
            </a:r>
            <a:r>
              <a:rPr lang="fr-FR" altLang="fr-FR" sz="1400" dirty="0">
                <a:ea typeface="Section-Bold"/>
              </a:rPr>
              <a:t>:  </a:t>
            </a:r>
            <a:r>
              <a:rPr lang="fr-FR" altLang="fr-FR" sz="1400" dirty="0" smtClean="0">
                <a:ea typeface="Section-Bold"/>
              </a:rPr>
              <a:t>VOXALY (titulaire, avec sous-traitants)</a:t>
            </a:r>
            <a:endParaRPr lang="fr-FR" altLang="fr-FR" sz="1400" dirty="0">
              <a:ea typeface="Section-Bold"/>
            </a:endParaRPr>
          </a:p>
          <a:p>
            <a:endParaRPr lang="fr-FR" altLang="fr-FR" sz="800" dirty="0" smtClean="0">
              <a:solidFill>
                <a:schemeClr val="tx2">
                  <a:lumMod val="60000"/>
                  <a:lumOff val="40000"/>
                </a:schemeClr>
              </a:solidFill>
              <a:ea typeface="Section-Bold"/>
            </a:endParaRPr>
          </a:p>
          <a:p>
            <a:r>
              <a:rPr lang="fr-FR" alt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Expertise indépendante </a:t>
            </a:r>
            <a:r>
              <a:rPr lang="fr-FR" altLang="fr-FR" sz="10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(art. 7 du décret n°2011-595 du 26/5/2011 relatif au VE par internet)</a:t>
            </a:r>
            <a:r>
              <a:rPr lang="fr-FR" altLang="fr-FR" sz="1400" dirty="0" smtClean="0">
                <a:ea typeface="Section-Bold"/>
              </a:rPr>
              <a:t> :</a:t>
            </a:r>
          </a:p>
          <a:p>
            <a:pPr marL="1085850" lvl="2" indent="-171450">
              <a:buFontTx/>
              <a:buChar char="-"/>
            </a:pPr>
            <a:r>
              <a:rPr lang="fr-FR" altLang="fr-FR" sz="1200" dirty="0" smtClean="0">
                <a:ea typeface="Section-Bold"/>
              </a:rPr>
              <a:t>Publication </a:t>
            </a:r>
            <a:r>
              <a:rPr lang="fr-FR" altLang="fr-FR" sz="1200" dirty="0">
                <a:ea typeface="Section-Bold"/>
              </a:rPr>
              <a:t>de l’appel à concurrence en décembre 2017 et notification du marché en février 2018</a:t>
            </a:r>
          </a:p>
          <a:p>
            <a:endParaRPr lang="fr-FR" altLang="fr-FR" sz="800" dirty="0">
              <a:ea typeface="Section-Bold"/>
            </a:endParaRPr>
          </a:p>
          <a:p>
            <a:r>
              <a:rPr lang="fr-FR" alt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Procédé d’authentification et remise </a:t>
            </a:r>
            <a:r>
              <a:rPr lang="fr-FR" altLang="fr-FR" sz="1400" dirty="0" smtClean="0">
                <a:ea typeface="Section-Bold"/>
              </a:rPr>
              <a:t>:</a:t>
            </a:r>
          </a:p>
          <a:p>
            <a:pPr marL="1085850" lvl="2" indent="-171450">
              <a:buFontTx/>
              <a:buChar char="-"/>
            </a:pPr>
            <a:r>
              <a:rPr lang="fr-FR" altLang="fr-FR" sz="1200" dirty="0" smtClean="0">
                <a:ea typeface="Section-Bold"/>
              </a:rPr>
              <a:t>Ouverture de l’espace privé électeur par boite mail professionnelle. + saisie d’un mot de passe personnel</a:t>
            </a:r>
          </a:p>
          <a:p>
            <a:pPr marL="1085850" lvl="2" indent="-171450">
              <a:buFontTx/>
              <a:buChar char="-"/>
            </a:pPr>
            <a:r>
              <a:rPr lang="fr-FR" altLang="fr-FR" sz="1200" dirty="0" smtClean="0">
                <a:ea typeface="Section-Bold"/>
              </a:rPr>
              <a:t>Vote : accès au portail par espace électeur + saisie identifiant électeur  reçu par courrier + saisie mot de passe personnel</a:t>
            </a:r>
          </a:p>
          <a:p>
            <a:endParaRPr lang="fr-FR" altLang="fr-FR" sz="600" dirty="0" smtClean="0">
              <a:ea typeface="Section-Bold"/>
            </a:endParaRPr>
          </a:p>
          <a:p>
            <a:r>
              <a:rPr lang="fr-FR" alt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Date </a:t>
            </a:r>
            <a:r>
              <a:rPr lang="fr-FR" altLang="fr-FR" sz="1400" dirty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prévisible de saisine de la Cnil </a:t>
            </a:r>
            <a:r>
              <a:rPr lang="fr-FR" altLang="fr-FR" sz="1400" dirty="0">
                <a:ea typeface="Section-Bold"/>
              </a:rPr>
              <a:t>: </a:t>
            </a:r>
            <a:r>
              <a:rPr lang="fr-FR" altLang="fr-FR" sz="1400" dirty="0" smtClean="0">
                <a:ea typeface="Section-Bold"/>
              </a:rPr>
              <a:t>fin janvier 2018</a:t>
            </a:r>
          </a:p>
          <a:p>
            <a:r>
              <a:rPr lang="fr-FR" alt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Test </a:t>
            </a:r>
            <a:r>
              <a:rPr lang="fr-FR" altLang="fr-FR" sz="1400" dirty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envisagé </a:t>
            </a:r>
            <a:r>
              <a:rPr lang="fr-FR" altLang="fr-FR" sz="1400" dirty="0">
                <a:ea typeface="Section-Bold"/>
              </a:rPr>
              <a:t>: </a:t>
            </a:r>
            <a:r>
              <a:rPr lang="fr-FR" altLang="fr-FR" sz="1400" dirty="0" smtClean="0">
                <a:ea typeface="Section-Bold"/>
              </a:rPr>
              <a:t>mars/avril 2018 (</a:t>
            </a:r>
            <a:r>
              <a:rPr lang="fr-FR" altLang="fr-FR" sz="1200" dirty="0" smtClean="0">
                <a:ea typeface="Section-Bold"/>
              </a:rPr>
              <a:t>élections test avec processus déroulé de bout en bout, 5 scrutins, jusqu’à 5 000 électeurs</a:t>
            </a:r>
            <a:r>
              <a:rPr lang="fr-FR" altLang="fr-FR" sz="1400" dirty="0" smtClean="0">
                <a:ea typeface="Section-Bold"/>
              </a:rPr>
              <a:t>)</a:t>
            </a:r>
          </a:p>
          <a:p>
            <a:endParaRPr lang="fr-FR" altLang="fr-FR" sz="600" dirty="0" smtClean="0">
              <a:ea typeface="Section-Bold"/>
            </a:endParaRPr>
          </a:p>
          <a:p>
            <a:r>
              <a:rPr lang="fr-FR" alt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Durée du vote </a:t>
            </a:r>
            <a:r>
              <a:rPr lang="fr-FR" altLang="fr-FR" sz="1400" dirty="0" smtClean="0">
                <a:ea typeface="Section-Bold"/>
              </a:rPr>
              <a:t>: 8 jours</a:t>
            </a:r>
          </a:p>
          <a:p>
            <a:endParaRPr lang="fr-FR" altLang="fr-FR" sz="1400" dirty="0" smtClean="0">
              <a:ea typeface="Section-Bold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74955" y="573931"/>
            <a:ext cx="8331694" cy="340170"/>
          </a:xfrm>
          <a:prstGeom prst="rect">
            <a:avLst/>
          </a:prstGeom>
          <a:noFill/>
          <a:effectLst>
            <a:softEdge rad="1270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49E7BEF2-A000-459E-B3C4-480A0A215BFA}" type="slidenum">
              <a:rPr lang="fr-FR" altLang="fr-FR" smtClean="0"/>
              <a:pPr/>
              <a:t>3</a:t>
            </a:fld>
            <a:endParaRPr lang="fr-FR" altLang="fr-FR" smtClean="0"/>
          </a:p>
        </p:txBody>
      </p:sp>
      <p:sp>
        <p:nvSpPr>
          <p:cNvPr id="5123" name="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2413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fr-FR" altLang="fr-FR" dirty="0" smtClean="0">
                <a:ea typeface="Section-Medium"/>
              </a:rPr>
              <a:t>Mise en œuvre du vote électronique dans la FPE</a:t>
            </a:r>
          </a:p>
        </p:txBody>
      </p:sp>
      <p:sp>
        <p:nvSpPr>
          <p:cNvPr id="5124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457200" y="537810"/>
            <a:ext cx="3565525" cy="34995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 sz="1800" dirty="0" smtClean="0">
                <a:ea typeface="Section-Bold"/>
              </a:rPr>
              <a:t>Services concernés en 2018</a:t>
            </a:r>
          </a:p>
          <a:p>
            <a:endParaRPr lang="fr-FR" altLang="fr-FR" sz="1400" dirty="0">
              <a:ea typeface="Section-Bold"/>
            </a:endParaRPr>
          </a:p>
          <a:p>
            <a:pPr marL="0" indent="0"/>
            <a:endParaRPr lang="fr-FR" altLang="fr-FR" dirty="0" smtClean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 smtClean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 smtClean="0">
              <a:ea typeface="Section-Bold"/>
            </a:endParaRPr>
          </a:p>
          <a:p>
            <a:pPr marL="0" indent="0"/>
            <a:r>
              <a:rPr lang="fr-FR" altLang="fr-FR" sz="1400" dirty="0" smtClean="0">
                <a:latin typeface="+mj-lt"/>
                <a:ea typeface="Section-Bold"/>
              </a:rPr>
              <a:t>Economie</a:t>
            </a:r>
            <a:r>
              <a:rPr lang="fr-FR" altLang="fr-FR" sz="1400" dirty="0">
                <a:latin typeface="+mj-lt"/>
                <a:ea typeface="Section-Bold"/>
              </a:rPr>
              <a:t>, action </a:t>
            </a:r>
            <a:endParaRPr lang="fr-FR" altLang="fr-FR" sz="1400" dirty="0" smtClean="0">
              <a:latin typeface="+mj-lt"/>
              <a:ea typeface="Section-Bold"/>
            </a:endParaRPr>
          </a:p>
          <a:p>
            <a:pPr marL="0" indent="0"/>
            <a:r>
              <a:rPr lang="fr-FR" altLang="fr-FR" sz="1400" dirty="0" smtClean="0">
                <a:latin typeface="+mj-lt"/>
                <a:ea typeface="Section-Bold"/>
              </a:rPr>
              <a:t>et </a:t>
            </a:r>
            <a:r>
              <a:rPr lang="fr-FR" altLang="fr-FR" sz="1400" dirty="0">
                <a:latin typeface="+mj-lt"/>
                <a:ea typeface="Section-Bold"/>
              </a:rPr>
              <a:t>comptes publics</a:t>
            </a:r>
          </a:p>
          <a:p>
            <a:pPr>
              <a:buFontTx/>
              <a:buChar char="-"/>
            </a:pPr>
            <a:endParaRPr lang="fr-FR" altLang="fr-FR" dirty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 smtClean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 smtClean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 smtClean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 smtClean="0">
              <a:ea typeface="Section-Bold"/>
            </a:endParaRPr>
          </a:p>
          <a:p>
            <a:pPr marL="0" indent="0"/>
            <a:r>
              <a:rPr lang="fr-FR" altLang="fr-FR" sz="1000" dirty="0" smtClean="0">
                <a:latin typeface="+mj-lt"/>
                <a:ea typeface="Section-Bold"/>
              </a:rPr>
              <a:t>*BVE : bureau de vote électronique (obligatoire)</a:t>
            </a:r>
            <a:endParaRPr lang="fr-FR" altLang="fr-FR" sz="1000" dirty="0">
              <a:latin typeface="+mj-lt"/>
              <a:ea typeface="Section-Bold"/>
            </a:endParaRPr>
          </a:p>
          <a:p>
            <a:pPr marL="0" indent="0"/>
            <a:r>
              <a:rPr lang="fr-FR" altLang="fr-FR" sz="1000" dirty="0" smtClean="0">
                <a:latin typeface="+mj-lt"/>
                <a:ea typeface="Section-Bold"/>
              </a:rPr>
              <a:t>* BVEC : bureau centralisateur (facultatif)</a:t>
            </a:r>
            <a:endParaRPr lang="fr-FR" altLang="fr-FR" dirty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 smtClean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 smtClean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 smtClean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 smtClean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 smtClean="0">
              <a:ea typeface="Section-Bold"/>
            </a:endParaRPr>
          </a:p>
        </p:txBody>
      </p:sp>
      <p:sp>
        <p:nvSpPr>
          <p:cNvPr id="5125" name="Espace réservé du texte 3"/>
          <p:cNvSpPr>
            <a:spLocks noGrp="1"/>
          </p:cNvSpPr>
          <p:nvPr>
            <p:ph type="body" idx="10"/>
          </p:nvPr>
        </p:nvSpPr>
        <p:spPr bwMode="auto">
          <a:xfrm>
            <a:off x="7435850" y="274638"/>
            <a:ext cx="1241425" cy="2413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fr-FR" altLang="fr-FR" dirty="0" smtClean="0">
                <a:ea typeface="Section-Medium"/>
              </a:rPr>
              <a:t>Décembre  2017</a:t>
            </a:r>
          </a:p>
        </p:txBody>
      </p:sp>
      <p:sp>
        <p:nvSpPr>
          <p:cNvPr id="5130" name="Espace réservé du texte 8"/>
          <p:cNvSpPr>
            <a:spLocks noGrp="1"/>
          </p:cNvSpPr>
          <p:nvPr>
            <p:ph type="body" idx="15"/>
          </p:nvPr>
        </p:nvSpPr>
        <p:spPr bwMode="auto">
          <a:xfrm>
            <a:off x="457200" y="6450013"/>
            <a:ext cx="6507163" cy="20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fr-FR" altLang="fr-FR" dirty="0" smtClean="0">
                <a:ea typeface="Section-Medium"/>
              </a:rPr>
              <a:t>Réunion OS 5 décembre 2017</a:t>
            </a:r>
          </a:p>
        </p:txBody>
      </p:sp>
      <p:sp>
        <p:nvSpPr>
          <p:cNvPr id="13" name="Espace réservé du contenu 2"/>
          <p:cNvSpPr txBox="1">
            <a:spLocks/>
          </p:cNvSpPr>
          <p:nvPr/>
        </p:nvSpPr>
        <p:spPr bwMode="auto">
          <a:xfrm>
            <a:off x="4092606" y="538120"/>
            <a:ext cx="4714043" cy="411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b="0" i="0" kern="1200">
                <a:solidFill>
                  <a:schemeClr val="tx1"/>
                </a:solidFill>
                <a:latin typeface="Section-Bold"/>
                <a:ea typeface="+mn-ea"/>
                <a:cs typeface="Section-Bold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1400" b="0" i="0" kern="1200">
                <a:solidFill>
                  <a:schemeClr val="tx1"/>
                </a:solidFill>
                <a:latin typeface="Section-Medium"/>
                <a:ea typeface="+mn-ea"/>
                <a:cs typeface="Section-Medium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altLang="fr-FR" sz="1800" dirty="0" smtClean="0">
                <a:ea typeface="Section-Bold"/>
              </a:rPr>
              <a:t>Périmètre et organisation</a:t>
            </a:r>
          </a:p>
          <a:p>
            <a:endParaRPr lang="fr-FR" altLang="fr-FR" sz="1400" dirty="0" smtClean="0">
              <a:ea typeface="Section-Bold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83833" y="1521341"/>
            <a:ext cx="8322816" cy="4096864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2454675" y="1545496"/>
            <a:ext cx="623212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Nombre d’électeurs </a:t>
            </a:r>
            <a:r>
              <a:rPr lang="fr-FR" altLang="fr-FR" sz="1400" dirty="0" smtClean="0">
                <a:ea typeface="Section-Bold"/>
              </a:rPr>
              <a:t>:135 000 électeurs, (EPA non concernés) </a:t>
            </a:r>
          </a:p>
          <a:p>
            <a:endParaRPr lang="fr-FR" altLang="fr-FR" sz="1400" dirty="0" smtClean="0">
              <a:ea typeface="Section-Bold"/>
            </a:endParaRPr>
          </a:p>
          <a:p>
            <a:r>
              <a:rPr lang="fr-FR" alt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Nombre de scrutins </a:t>
            </a:r>
            <a:r>
              <a:rPr lang="fr-FR" altLang="fr-FR" sz="1400" dirty="0" smtClean="0">
                <a:ea typeface="Section-Bold"/>
              </a:rPr>
              <a:t>:   720 scrutins  </a:t>
            </a:r>
          </a:p>
          <a:p>
            <a:endParaRPr lang="fr-FR" altLang="fr-FR" sz="1400" dirty="0" smtClean="0">
              <a:ea typeface="Section-Bold"/>
            </a:endParaRPr>
          </a:p>
          <a:p>
            <a:r>
              <a:rPr lang="fr-FR" alt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Nombre de BVE </a:t>
            </a:r>
            <a:r>
              <a:rPr lang="fr-FR" altLang="fr-FR" sz="1400" dirty="0" smtClean="0">
                <a:ea typeface="Section-Bold"/>
              </a:rPr>
              <a:t>: 720 BVE</a:t>
            </a:r>
          </a:p>
          <a:p>
            <a:endParaRPr lang="fr-FR" altLang="fr-FR" sz="1400" dirty="0" smtClean="0">
              <a:ea typeface="Section-Bold"/>
            </a:endParaRPr>
          </a:p>
          <a:p>
            <a:r>
              <a:rPr lang="fr-FR" alt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Nombre de BVEC </a:t>
            </a:r>
            <a:r>
              <a:rPr lang="fr-FR" altLang="fr-FR" sz="1400" dirty="0" smtClean="0">
                <a:ea typeface="Section-Bold"/>
              </a:rPr>
              <a:t>: 160 </a:t>
            </a:r>
            <a:r>
              <a:rPr lang="fr-FR" altLang="fr-FR" sz="1000" dirty="0" smtClean="0">
                <a:ea typeface="Section-Bold"/>
              </a:rPr>
              <a:t>(dont 130 dans les directions et services de la DGFIP)</a:t>
            </a:r>
          </a:p>
          <a:p>
            <a:endParaRPr lang="fr-FR" altLang="fr-FR" sz="1000" dirty="0">
              <a:ea typeface="Section-Bold"/>
            </a:endParaRPr>
          </a:p>
          <a:p>
            <a:r>
              <a:rPr lang="fr-FR" alt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Prestataire</a:t>
            </a:r>
            <a:r>
              <a:rPr lang="fr-FR" altLang="fr-FR" sz="1400" dirty="0" smtClean="0">
                <a:ea typeface="Section-Bold"/>
              </a:rPr>
              <a:t> : </a:t>
            </a:r>
            <a:r>
              <a:rPr lang="fr-FR" altLang="fr-FR" sz="1200" dirty="0" smtClean="0">
                <a:ea typeface="Section-Bold"/>
              </a:rPr>
              <a:t>DOCAPOSTE</a:t>
            </a:r>
            <a:r>
              <a:rPr lang="fr-FR" altLang="fr-FR" sz="1400" dirty="0" smtClean="0">
                <a:ea typeface="Section-Bold"/>
              </a:rPr>
              <a:t>    </a:t>
            </a:r>
          </a:p>
          <a:p>
            <a:endParaRPr lang="fr-FR" altLang="fr-FR" sz="1400" dirty="0" smtClean="0">
              <a:ea typeface="Section-Bold"/>
            </a:endParaRPr>
          </a:p>
          <a:p>
            <a:r>
              <a:rPr lang="fr-FR" alt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Expertise</a:t>
            </a:r>
            <a:r>
              <a:rPr lang="fr-FR" altLang="fr-FR" sz="1400" dirty="0" smtClean="0">
                <a:ea typeface="Section-Bold"/>
              </a:rPr>
              <a:t> </a:t>
            </a:r>
            <a:r>
              <a:rPr lang="fr-FR" alt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indépendante</a:t>
            </a:r>
            <a:r>
              <a:rPr lang="fr-FR" altLang="fr-FR" sz="1400" dirty="0" smtClean="0">
                <a:ea typeface="Section-Bold"/>
              </a:rPr>
              <a:t> : désignation en cours</a:t>
            </a:r>
          </a:p>
          <a:p>
            <a:endParaRPr lang="fr-FR" altLang="fr-FR" sz="1400" dirty="0" smtClean="0">
              <a:ea typeface="Section-Bold"/>
            </a:endParaRPr>
          </a:p>
          <a:p>
            <a:r>
              <a:rPr lang="fr-FR" alt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Procédé d’authentification et remise </a:t>
            </a:r>
            <a:r>
              <a:rPr lang="fr-FR" altLang="fr-FR" sz="1400" dirty="0" smtClean="0">
                <a:ea typeface="Section-Bold"/>
              </a:rPr>
              <a:t>: saisine CNIL en cours</a:t>
            </a:r>
          </a:p>
          <a:p>
            <a:endParaRPr lang="fr-FR" altLang="fr-FR" sz="1400" dirty="0">
              <a:ea typeface="Section-Bold"/>
            </a:endParaRPr>
          </a:p>
          <a:p>
            <a:r>
              <a:rPr lang="fr-FR" altLang="fr-FR" sz="1400" dirty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Date prévisible de saisine de la Cnil </a:t>
            </a:r>
            <a:r>
              <a:rPr lang="fr-FR" altLang="fr-FR" sz="1400" dirty="0">
                <a:ea typeface="Section-Bold"/>
              </a:rPr>
              <a:t>: </a:t>
            </a:r>
            <a:r>
              <a:rPr lang="fr-FR" altLang="fr-FR" sz="1400" dirty="0" smtClean="0">
                <a:ea typeface="Section-Bold"/>
              </a:rPr>
              <a:t>2</a:t>
            </a:r>
            <a:r>
              <a:rPr lang="fr-FR" altLang="fr-FR" sz="1400" baseline="30000" dirty="0" smtClean="0">
                <a:ea typeface="Section-Bold"/>
              </a:rPr>
              <a:t>ème</a:t>
            </a:r>
            <a:r>
              <a:rPr lang="fr-FR" altLang="fr-FR" sz="1400" dirty="0" smtClean="0">
                <a:ea typeface="Section-Bold"/>
              </a:rPr>
              <a:t> trimestre 2018</a:t>
            </a:r>
          </a:p>
          <a:p>
            <a:endParaRPr lang="fr-FR" altLang="fr-FR" sz="1400" dirty="0" smtClean="0">
              <a:ea typeface="Section-Bold"/>
            </a:endParaRPr>
          </a:p>
          <a:p>
            <a:r>
              <a:rPr lang="fr-FR" alt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Test envisagé </a:t>
            </a:r>
            <a:r>
              <a:rPr lang="fr-FR" altLang="fr-FR" sz="1400" dirty="0" smtClean="0">
                <a:ea typeface="Section-Bold"/>
              </a:rPr>
              <a:t>: élections test en avril 2018</a:t>
            </a:r>
          </a:p>
          <a:p>
            <a:endParaRPr lang="fr-FR" altLang="fr-FR" sz="1400" dirty="0" smtClean="0">
              <a:ea typeface="Section-Bold"/>
            </a:endParaRPr>
          </a:p>
          <a:p>
            <a:r>
              <a:rPr lang="fr-FR" alt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Durée du vote </a:t>
            </a:r>
            <a:r>
              <a:rPr lang="fr-FR" altLang="fr-FR" sz="1400" dirty="0" smtClean="0">
                <a:ea typeface="Section-Bold"/>
              </a:rPr>
              <a:t>: 8 jours</a:t>
            </a:r>
            <a:endParaRPr lang="fr-FR" altLang="fr-FR" sz="1400" dirty="0">
              <a:ea typeface="Section-Bold"/>
            </a:endParaRPr>
          </a:p>
          <a:p>
            <a:endParaRPr lang="fr-FR" dirty="0"/>
          </a:p>
        </p:txBody>
      </p:sp>
      <p:sp>
        <p:nvSpPr>
          <p:cNvPr id="14" name="Rectangle 13"/>
          <p:cNvSpPr/>
          <p:nvPr/>
        </p:nvSpPr>
        <p:spPr>
          <a:xfrm>
            <a:off x="474955" y="573931"/>
            <a:ext cx="8331694" cy="340170"/>
          </a:xfrm>
          <a:prstGeom prst="rect">
            <a:avLst/>
          </a:prstGeom>
          <a:noFill/>
          <a:effectLst>
            <a:softEdge rad="1270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8842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49E7BEF2-A000-459E-B3C4-480A0A215BFA}" type="slidenum">
              <a:rPr lang="fr-FR" altLang="fr-FR" smtClean="0"/>
              <a:pPr/>
              <a:t>4</a:t>
            </a:fld>
            <a:endParaRPr lang="fr-FR" altLang="fr-FR" smtClean="0"/>
          </a:p>
        </p:txBody>
      </p:sp>
      <p:sp>
        <p:nvSpPr>
          <p:cNvPr id="5123" name="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2413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fr-FR" altLang="fr-FR" dirty="0" smtClean="0">
                <a:ea typeface="Section-Medium"/>
              </a:rPr>
              <a:t>Mise en œuvre du vote électronique dans la FPE</a:t>
            </a:r>
          </a:p>
        </p:txBody>
      </p:sp>
      <p:sp>
        <p:nvSpPr>
          <p:cNvPr id="5124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457200" y="712789"/>
            <a:ext cx="3565525" cy="34995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 sz="1800" dirty="0" smtClean="0">
                <a:ea typeface="Section-Bold"/>
              </a:rPr>
              <a:t>Services concernés en 2018</a:t>
            </a:r>
          </a:p>
          <a:p>
            <a:endParaRPr lang="fr-FR" altLang="fr-FR" sz="1400" dirty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>
              <a:ea typeface="Section-Bold"/>
            </a:endParaRPr>
          </a:p>
          <a:p>
            <a:pPr>
              <a:buFontTx/>
              <a:buChar char="-"/>
            </a:pPr>
            <a:endParaRPr lang="fr-FR" altLang="fr-FR" sz="1400" dirty="0" smtClean="0">
              <a:latin typeface="+mj-lt"/>
              <a:ea typeface="Section-Bold"/>
            </a:endParaRPr>
          </a:p>
          <a:p>
            <a:pPr marL="0" indent="0"/>
            <a:r>
              <a:rPr lang="fr-FR" altLang="fr-FR" sz="1400" dirty="0" smtClean="0">
                <a:latin typeface="+mj-lt"/>
                <a:ea typeface="Section-Bold"/>
              </a:rPr>
              <a:t>  </a:t>
            </a:r>
            <a:endParaRPr lang="fr-FR" altLang="fr-FR" dirty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 smtClean="0">
              <a:ea typeface="Section-Bold"/>
            </a:endParaRPr>
          </a:p>
          <a:p>
            <a:pPr marL="0" indent="0"/>
            <a:endParaRPr lang="fr-FR" altLang="fr-FR" sz="1000" dirty="0" smtClean="0">
              <a:latin typeface="+mj-lt"/>
              <a:ea typeface="Section-Bold"/>
            </a:endParaRPr>
          </a:p>
          <a:p>
            <a:pPr marL="0" indent="0"/>
            <a:endParaRPr lang="fr-FR" altLang="fr-FR" sz="1000" dirty="0" smtClean="0">
              <a:latin typeface="+mj-lt"/>
              <a:ea typeface="Section-Bold"/>
            </a:endParaRPr>
          </a:p>
          <a:p>
            <a:pPr marL="0" indent="0"/>
            <a:endParaRPr lang="fr-FR" altLang="fr-FR" sz="1000" dirty="0">
              <a:latin typeface="+mj-lt"/>
              <a:ea typeface="Section-Bold"/>
            </a:endParaRPr>
          </a:p>
          <a:p>
            <a:pPr marL="0" indent="0"/>
            <a:endParaRPr lang="fr-FR" altLang="fr-FR" sz="1000" dirty="0" smtClean="0">
              <a:latin typeface="+mj-lt"/>
              <a:ea typeface="Section-Bold"/>
            </a:endParaRPr>
          </a:p>
          <a:p>
            <a:pPr marL="0" indent="0"/>
            <a:endParaRPr lang="fr-FR" altLang="fr-FR" sz="1000" dirty="0">
              <a:latin typeface="+mj-lt"/>
              <a:ea typeface="Section-Bold"/>
            </a:endParaRPr>
          </a:p>
          <a:p>
            <a:pPr marL="0" indent="0"/>
            <a:endParaRPr lang="fr-FR" altLang="fr-FR" sz="1000" dirty="0" smtClean="0">
              <a:latin typeface="+mj-lt"/>
              <a:ea typeface="Section-Bold"/>
            </a:endParaRPr>
          </a:p>
          <a:p>
            <a:pPr marL="0" indent="0"/>
            <a:endParaRPr lang="fr-FR" altLang="fr-FR" sz="1000" dirty="0">
              <a:latin typeface="+mj-lt"/>
              <a:ea typeface="Section-Bold"/>
            </a:endParaRPr>
          </a:p>
          <a:p>
            <a:pPr marL="0" indent="0"/>
            <a:endParaRPr lang="fr-FR" altLang="fr-FR" sz="1000" dirty="0" smtClean="0">
              <a:latin typeface="+mj-lt"/>
              <a:ea typeface="Section-Bold"/>
            </a:endParaRPr>
          </a:p>
          <a:p>
            <a:pPr marL="0" indent="0"/>
            <a:r>
              <a:rPr lang="fr-FR" altLang="fr-FR" sz="1000" dirty="0" smtClean="0">
                <a:latin typeface="+mj-lt"/>
                <a:ea typeface="Section-Bold"/>
              </a:rPr>
              <a:t>   </a:t>
            </a:r>
            <a:endParaRPr lang="fr-FR" altLang="fr-FR" sz="1000" dirty="0">
              <a:latin typeface="+mj-lt"/>
              <a:ea typeface="Section-Bold"/>
            </a:endParaRPr>
          </a:p>
          <a:p>
            <a:pPr marL="0" indent="0"/>
            <a:endParaRPr lang="fr-FR" altLang="fr-FR" sz="1000" dirty="0" smtClean="0">
              <a:latin typeface="+mj-lt"/>
              <a:ea typeface="Section-Bold"/>
            </a:endParaRPr>
          </a:p>
          <a:p>
            <a:pPr marL="0" indent="0"/>
            <a:endParaRPr lang="fr-FR" altLang="fr-FR" sz="1000" dirty="0">
              <a:latin typeface="+mj-lt"/>
              <a:ea typeface="Section-Bold"/>
            </a:endParaRPr>
          </a:p>
          <a:p>
            <a:pPr marL="0" indent="0"/>
            <a:endParaRPr lang="fr-FR" altLang="fr-FR" sz="1000" dirty="0" smtClean="0">
              <a:latin typeface="+mj-lt"/>
              <a:ea typeface="Section-Bold"/>
            </a:endParaRPr>
          </a:p>
          <a:p>
            <a:pPr marL="0" indent="0"/>
            <a:endParaRPr lang="fr-FR" altLang="fr-FR" sz="1000" dirty="0">
              <a:latin typeface="+mj-lt"/>
              <a:ea typeface="Section-Bold"/>
            </a:endParaRPr>
          </a:p>
          <a:p>
            <a:pPr marL="0" indent="0"/>
            <a:endParaRPr lang="fr-FR" altLang="fr-FR" sz="1000" dirty="0" smtClean="0">
              <a:latin typeface="+mj-lt"/>
              <a:ea typeface="Section-Bold"/>
            </a:endParaRPr>
          </a:p>
          <a:p>
            <a:pPr marL="0" indent="0"/>
            <a:endParaRPr lang="fr-FR" altLang="fr-FR" sz="1000" dirty="0">
              <a:latin typeface="+mj-lt"/>
              <a:ea typeface="Section-Bold"/>
            </a:endParaRPr>
          </a:p>
          <a:p>
            <a:pPr marL="0" indent="0"/>
            <a:endParaRPr lang="fr-FR" altLang="fr-FR" sz="1000" dirty="0" smtClean="0">
              <a:latin typeface="+mj-lt"/>
              <a:ea typeface="Section-Bold"/>
            </a:endParaRPr>
          </a:p>
          <a:p>
            <a:pPr marL="0" indent="0"/>
            <a:endParaRPr lang="fr-FR" altLang="fr-FR" sz="1000" dirty="0" smtClean="0">
              <a:latin typeface="+mj-lt"/>
              <a:ea typeface="Section-Bold"/>
            </a:endParaRPr>
          </a:p>
          <a:p>
            <a:pPr marL="0" indent="0"/>
            <a:r>
              <a:rPr lang="fr-FR" altLang="fr-FR" sz="1000" dirty="0" smtClean="0">
                <a:latin typeface="+mj-lt"/>
                <a:ea typeface="Section-Bold"/>
              </a:rPr>
              <a:t>*BVE : bureau de vote électronique (obligatoire)</a:t>
            </a:r>
            <a:endParaRPr lang="fr-FR" altLang="fr-FR" sz="1000" dirty="0">
              <a:latin typeface="+mj-lt"/>
              <a:ea typeface="Section-Bold"/>
            </a:endParaRPr>
          </a:p>
          <a:p>
            <a:pPr marL="0" indent="0"/>
            <a:r>
              <a:rPr lang="fr-FR" altLang="fr-FR" sz="1000" dirty="0" smtClean="0">
                <a:latin typeface="+mj-lt"/>
                <a:ea typeface="Section-Bold"/>
              </a:rPr>
              <a:t>* BVEC : bureau centralisateur (facultatif)</a:t>
            </a:r>
            <a:endParaRPr lang="fr-FR" altLang="fr-FR" dirty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 smtClean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 smtClean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 smtClean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 smtClean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 smtClean="0">
              <a:ea typeface="Section-Bold"/>
            </a:endParaRPr>
          </a:p>
        </p:txBody>
      </p:sp>
      <p:sp>
        <p:nvSpPr>
          <p:cNvPr id="5125" name="Espace réservé du texte 3"/>
          <p:cNvSpPr>
            <a:spLocks noGrp="1"/>
          </p:cNvSpPr>
          <p:nvPr>
            <p:ph type="body" idx="10"/>
          </p:nvPr>
        </p:nvSpPr>
        <p:spPr bwMode="auto">
          <a:xfrm>
            <a:off x="7435850" y="274638"/>
            <a:ext cx="1241425" cy="2413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fr-FR" altLang="fr-FR" dirty="0" smtClean="0">
                <a:ea typeface="Section-Medium"/>
              </a:rPr>
              <a:t>décembre 2017</a:t>
            </a:r>
          </a:p>
        </p:txBody>
      </p:sp>
      <p:sp>
        <p:nvSpPr>
          <p:cNvPr id="5130" name="Espace réservé du texte 8"/>
          <p:cNvSpPr>
            <a:spLocks noGrp="1"/>
          </p:cNvSpPr>
          <p:nvPr>
            <p:ph type="body" idx="15"/>
          </p:nvPr>
        </p:nvSpPr>
        <p:spPr bwMode="auto">
          <a:xfrm>
            <a:off x="457200" y="6450013"/>
            <a:ext cx="6507163" cy="20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fr-FR" altLang="fr-FR" dirty="0" smtClean="0">
                <a:ea typeface="Section-Medium"/>
              </a:rPr>
              <a:t>Réunion OS  - 5 décembre 2017</a:t>
            </a:r>
          </a:p>
        </p:txBody>
      </p:sp>
      <p:sp>
        <p:nvSpPr>
          <p:cNvPr id="13" name="Espace réservé du contenu 2"/>
          <p:cNvSpPr txBox="1">
            <a:spLocks/>
          </p:cNvSpPr>
          <p:nvPr/>
        </p:nvSpPr>
        <p:spPr bwMode="auto">
          <a:xfrm>
            <a:off x="4092605" y="743895"/>
            <a:ext cx="4714043" cy="411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b="0" i="0" kern="1200">
                <a:solidFill>
                  <a:schemeClr val="tx1"/>
                </a:solidFill>
                <a:latin typeface="Section-Bold"/>
                <a:ea typeface="+mn-ea"/>
                <a:cs typeface="Section-Bold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1400" b="0" i="0" kern="1200">
                <a:solidFill>
                  <a:schemeClr val="tx1"/>
                </a:solidFill>
                <a:latin typeface="Section-Medium"/>
                <a:ea typeface="+mn-ea"/>
                <a:cs typeface="Section-Medium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altLang="fr-FR" sz="1800" dirty="0" smtClean="0">
                <a:ea typeface="Section-Bold"/>
              </a:rPr>
              <a:t>Périmètre et organisation</a:t>
            </a:r>
          </a:p>
          <a:p>
            <a:endParaRPr lang="fr-FR" altLang="fr-FR" sz="1400" dirty="0" smtClean="0">
              <a:ea typeface="Section-Bold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83833" y="1155687"/>
            <a:ext cx="8322816" cy="4468277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474955" y="712789"/>
            <a:ext cx="8331694" cy="340170"/>
          </a:xfrm>
          <a:prstGeom prst="rect">
            <a:avLst/>
          </a:prstGeom>
          <a:noFill/>
          <a:effectLst>
            <a:softEdge rad="1270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2330507" y="1155687"/>
            <a:ext cx="6336732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Nombre d’électeurs </a:t>
            </a:r>
            <a:r>
              <a:rPr lang="fr-FR" altLang="fr-FR" sz="1400" dirty="0" smtClean="0">
                <a:ea typeface="Section-Bold"/>
              </a:rPr>
              <a:t>: 185 000 électeurs </a:t>
            </a:r>
          </a:p>
          <a:p>
            <a:endParaRPr lang="fr-FR" altLang="fr-FR" sz="1000" dirty="0" smtClean="0">
              <a:ea typeface="Section-Bold"/>
            </a:endParaRPr>
          </a:p>
          <a:p>
            <a:r>
              <a:rPr lang="fr-FR" alt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Nombre de scrutins </a:t>
            </a:r>
            <a:r>
              <a:rPr lang="fr-FR" altLang="fr-FR" sz="1400" dirty="0" smtClean="0">
                <a:ea typeface="Section-Bold"/>
              </a:rPr>
              <a:t>:     453 scrutins</a:t>
            </a:r>
          </a:p>
          <a:p>
            <a:endParaRPr lang="fr-FR" altLang="fr-FR" sz="1000" dirty="0" smtClean="0">
              <a:ea typeface="Section-Bold"/>
            </a:endParaRPr>
          </a:p>
          <a:p>
            <a:r>
              <a:rPr lang="fr-FR" alt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Nombre de BVE</a:t>
            </a:r>
            <a:r>
              <a:rPr lang="fr-FR" altLang="fr-FR" sz="1400" dirty="0" smtClean="0">
                <a:ea typeface="Section-Bold"/>
              </a:rPr>
              <a:t>: 453  </a:t>
            </a:r>
          </a:p>
          <a:p>
            <a:endParaRPr lang="fr-FR" altLang="fr-FR" sz="1000" dirty="0" smtClean="0">
              <a:ea typeface="Section-Bold"/>
            </a:endParaRPr>
          </a:p>
          <a:p>
            <a:r>
              <a:rPr lang="fr-FR" alt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Nombre de BVEC </a:t>
            </a:r>
            <a:r>
              <a:rPr lang="fr-FR" altLang="fr-FR" sz="1400" dirty="0" smtClean="0">
                <a:ea typeface="Section-Bold"/>
              </a:rPr>
              <a:t>: en cours de définition</a:t>
            </a:r>
          </a:p>
          <a:p>
            <a:endParaRPr lang="fr-FR" altLang="fr-FR" sz="1000" dirty="0">
              <a:ea typeface="Section-Bold"/>
            </a:endParaRPr>
          </a:p>
          <a:p>
            <a:r>
              <a:rPr lang="fr-FR" alt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Prestataire retenu pour la solution de VE </a:t>
            </a:r>
            <a:r>
              <a:rPr lang="fr-FR" altLang="fr-FR" sz="1400" dirty="0" smtClean="0">
                <a:ea typeface="Section-Bold"/>
              </a:rPr>
              <a:t>: NEOVOTE </a:t>
            </a:r>
          </a:p>
          <a:p>
            <a:endParaRPr lang="fr-FR" altLang="fr-FR" sz="1000" dirty="0" smtClean="0">
              <a:ea typeface="Section-Bold"/>
            </a:endParaRPr>
          </a:p>
          <a:p>
            <a:r>
              <a:rPr lang="fr-FR" alt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Expertise</a:t>
            </a:r>
            <a:r>
              <a:rPr lang="fr-FR" altLang="fr-FR" sz="1400" dirty="0" smtClean="0">
                <a:ea typeface="Section-Bold"/>
              </a:rPr>
              <a:t> </a:t>
            </a:r>
            <a:r>
              <a:rPr lang="fr-FR" alt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indépendante</a:t>
            </a:r>
            <a:r>
              <a:rPr lang="fr-FR" altLang="fr-FR" sz="1400" dirty="0" smtClean="0">
                <a:ea typeface="Section-Bold"/>
              </a:rPr>
              <a:t> : mise en concurrence publiée (date de remise des 					    offres au 22 décembre 2017)</a:t>
            </a:r>
          </a:p>
          <a:p>
            <a:endParaRPr lang="fr-FR" altLang="fr-FR" sz="800" dirty="0">
              <a:ea typeface="Section-Bold"/>
            </a:endParaRPr>
          </a:p>
          <a:p>
            <a:r>
              <a:rPr lang="fr-FR" alt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Procédé d’authentification : </a:t>
            </a:r>
            <a:r>
              <a:rPr lang="fr-FR" altLang="fr-FR" sz="1400" dirty="0" smtClean="0">
                <a:ea typeface="Section-Bold"/>
              </a:rPr>
              <a:t>identifiant</a:t>
            </a:r>
            <a:r>
              <a:rPr lang="fr-FR" altLang="fr-FR" sz="1200" dirty="0" smtClean="0">
                <a:ea typeface="Section-Bold"/>
              </a:rPr>
              <a:t> </a:t>
            </a:r>
            <a:r>
              <a:rPr lang="fr-FR" altLang="fr-FR" sz="1000" dirty="0" smtClean="0">
                <a:ea typeface="Section-Bold"/>
              </a:rPr>
              <a:t>(</a:t>
            </a:r>
            <a:r>
              <a:rPr lang="fr-FR" altLang="fr-FR" sz="1000" dirty="0" err="1" smtClean="0">
                <a:ea typeface="Section-Bold"/>
              </a:rPr>
              <a:t>matricule+date</a:t>
            </a:r>
            <a:r>
              <a:rPr lang="fr-FR" altLang="fr-FR" sz="1000" dirty="0" smtClean="0">
                <a:ea typeface="Section-Bold"/>
              </a:rPr>
              <a:t> de naissance</a:t>
            </a:r>
            <a:r>
              <a:rPr lang="fr-FR" altLang="fr-FR" sz="1200" dirty="0" smtClean="0">
                <a:ea typeface="Section-Bold"/>
              </a:rPr>
              <a:t>) </a:t>
            </a:r>
            <a:r>
              <a:rPr lang="fr-FR" altLang="fr-FR" sz="1400" dirty="0" smtClean="0">
                <a:ea typeface="Section-Bold"/>
              </a:rPr>
              <a:t>et mot de passe</a:t>
            </a:r>
          </a:p>
          <a:p>
            <a:endParaRPr lang="fr-FR" altLang="fr-FR" sz="1000" dirty="0" smtClean="0">
              <a:solidFill>
                <a:schemeClr val="tx2">
                  <a:lumMod val="60000"/>
                  <a:lumOff val="40000"/>
                </a:schemeClr>
              </a:solidFill>
              <a:ea typeface="Section-Bold"/>
            </a:endParaRPr>
          </a:p>
          <a:p>
            <a:r>
              <a:rPr lang="fr-FR" alt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Remise</a:t>
            </a:r>
            <a:r>
              <a:rPr lang="fr-FR" altLang="fr-FR" sz="1400" dirty="0" smtClean="0">
                <a:ea typeface="Section-Bold"/>
              </a:rPr>
              <a:t> : en main propre par les RH de proximité</a:t>
            </a:r>
          </a:p>
          <a:p>
            <a:endParaRPr lang="fr-FR" altLang="fr-FR" sz="1000" dirty="0" smtClean="0">
              <a:ea typeface="Section-Bold"/>
            </a:endParaRPr>
          </a:p>
          <a:p>
            <a:r>
              <a:rPr lang="fr-FR" alt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Date </a:t>
            </a:r>
            <a:r>
              <a:rPr lang="fr-FR" altLang="fr-FR" sz="1400" dirty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prévisible de saisine de la Cnil </a:t>
            </a:r>
            <a:r>
              <a:rPr lang="fr-FR" altLang="fr-FR" sz="1400" dirty="0">
                <a:ea typeface="Section-Bold"/>
              </a:rPr>
              <a:t>: </a:t>
            </a:r>
            <a:r>
              <a:rPr lang="fr-FR" altLang="fr-FR" sz="1400" dirty="0" smtClean="0">
                <a:ea typeface="Section-Bold"/>
              </a:rPr>
              <a:t>non déterminé</a:t>
            </a:r>
          </a:p>
          <a:p>
            <a:endParaRPr lang="fr-FR" altLang="fr-FR" sz="1400" dirty="0">
              <a:ea typeface="Section-Bold"/>
            </a:endParaRPr>
          </a:p>
          <a:p>
            <a:r>
              <a:rPr 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Test</a:t>
            </a:r>
            <a:r>
              <a:rPr lang="fr-FR" sz="1400" dirty="0" smtClean="0"/>
              <a:t> : mi-juin 2018</a:t>
            </a:r>
          </a:p>
          <a:p>
            <a:endParaRPr lang="fr-FR" sz="1400" dirty="0" smtClean="0"/>
          </a:p>
          <a:p>
            <a:r>
              <a:rPr 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Durée du vote </a:t>
            </a:r>
            <a:r>
              <a:rPr lang="fr-FR" sz="1400" dirty="0" smtClean="0"/>
              <a:t>: 7 jours (du 30 novembre au 6 décembre 2018)</a:t>
            </a:r>
            <a:endParaRPr lang="fr-FR" sz="1400" dirty="0"/>
          </a:p>
        </p:txBody>
      </p:sp>
      <p:sp>
        <p:nvSpPr>
          <p:cNvPr id="18" name="Rectangle 17"/>
          <p:cNvSpPr/>
          <p:nvPr/>
        </p:nvSpPr>
        <p:spPr>
          <a:xfrm>
            <a:off x="756093" y="1617764"/>
            <a:ext cx="84029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fr-FR" sz="1400" dirty="0">
                <a:solidFill>
                  <a:prstClr val="black"/>
                </a:solidFill>
                <a:latin typeface="Section-Medium"/>
                <a:ea typeface="ＭＳ Ｐゴシック"/>
              </a:rPr>
              <a:t>Intérieur</a:t>
            </a:r>
            <a:endParaRPr lang="fr-FR" sz="1400" dirty="0">
              <a:solidFill>
                <a:prstClr val="white"/>
              </a:solidFill>
              <a:latin typeface="Section-Medium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1447595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sldNum" sz="quarter" idx="16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49E7BEF2-A000-459E-B3C4-480A0A215BFA}" type="slidenum">
              <a:rPr lang="fr-FR" altLang="fr-FR" smtClean="0"/>
              <a:pPr/>
              <a:t>5</a:t>
            </a:fld>
            <a:endParaRPr lang="fr-FR" altLang="fr-FR" smtClean="0"/>
          </a:p>
        </p:txBody>
      </p:sp>
      <p:sp>
        <p:nvSpPr>
          <p:cNvPr id="5123" name="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2413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fr-FR" altLang="fr-FR" dirty="0" smtClean="0">
                <a:ea typeface="Section-Medium"/>
              </a:rPr>
              <a:t>Mise en œuvre du vote électronique dans la FPE</a:t>
            </a:r>
          </a:p>
        </p:txBody>
      </p:sp>
      <p:sp>
        <p:nvSpPr>
          <p:cNvPr id="5124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457200" y="712789"/>
            <a:ext cx="3565525" cy="34995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 sz="1800" dirty="0" smtClean="0">
                <a:ea typeface="Section-Bold"/>
              </a:rPr>
              <a:t>Services concernés en 2018</a:t>
            </a:r>
          </a:p>
          <a:p>
            <a:endParaRPr lang="fr-FR" altLang="fr-FR" sz="1400" dirty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>
              <a:ea typeface="Section-Bold"/>
            </a:endParaRPr>
          </a:p>
          <a:p>
            <a:pPr>
              <a:buFontTx/>
              <a:buChar char="-"/>
            </a:pPr>
            <a:endParaRPr lang="fr-FR" altLang="fr-FR" sz="1400" dirty="0" smtClean="0">
              <a:latin typeface="+mj-lt"/>
              <a:ea typeface="Section-Bold"/>
            </a:endParaRPr>
          </a:p>
          <a:p>
            <a:pPr marL="0" indent="0"/>
            <a:r>
              <a:rPr lang="fr-FR" altLang="fr-FR" sz="1400" dirty="0" smtClean="0">
                <a:latin typeface="+mj-lt"/>
                <a:ea typeface="Section-Bold"/>
              </a:rPr>
              <a:t>  Armées </a:t>
            </a:r>
          </a:p>
          <a:p>
            <a:pPr>
              <a:buFontTx/>
              <a:buChar char="-"/>
            </a:pPr>
            <a:endParaRPr lang="fr-FR" altLang="fr-FR" dirty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 smtClean="0">
              <a:ea typeface="Section-Bold"/>
            </a:endParaRPr>
          </a:p>
          <a:p>
            <a:pPr marL="0" indent="0"/>
            <a:endParaRPr lang="fr-FR" altLang="fr-FR" sz="1000" dirty="0" smtClean="0">
              <a:latin typeface="+mj-lt"/>
              <a:ea typeface="Section-Bold"/>
            </a:endParaRPr>
          </a:p>
          <a:p>
            <a:pPr marL="0" indent="0"/>
            <a:endParaRPr lang="fr-FR" altLang="fr-FR" sz="1000" dirty="0" smtClean="0">
              <a:latin typeface="+mj-lt"/>
              <a:ea typeface="Section-Bold"/>
            </a:endParaRPr>
          </a:p>
          <a:p>
            <a:pPr marL="0" indent="0"/>
            <a:endParaRPr lang="fr-FR" altLang="fr-FR" sz="1000" dirty="0">
              <a:latin typeface="+mj-lt"/>
              <a:ea typeface="Section-Bold"/>
            </a:endParaRPr>
          </a:p>
          <a:p>
            <a:pPr marL="0" indent="0"/>
            <a:endParaRPr lang="fr-FR" altLang="fr-FR" sz="1000" dirty="0" smtClean="0">
              <a:latin typeface="+mj-lt"/>
              <a:ea typeface="Section-Bold"/>
            </a:endParaRPr>
          </a:p>
          <a:p>
            <a:pPr marL="0" indent="0"/>
            <a:endParaRPr lang="fr-FR" altLang="fr-FR" sz="1000" dirty="0">
              <a:latin typeface="+mj-lt"/>
              <a:ea typeface="Section-Bold"/>
            </a:endParaRPr>
          </a:p>
          <a:p>
            <a:pPr marL="0" indent="0"/>
            <a:endParaRPr lang="fr-FR" altLang="fr-FR" sz="1000" dirty="0" smtClean="0">
              <a:latin typeface="+mj-lt"/>
              <a:ea typeface="Section-Bold"/>
            </a:endParaRPr>
          </a:p>
          <a:p>
            <a:pPr marL="0" indent="0"/>
            <a:endParaRPr lang="fr-FR" altLang="fr-FR" sz="1000" dirty="0">
              <a:latin typeface="+mj-lt"/>
              <a:ea typeface="Section-Bold"/>
            </a:endParaRPr>
          </a:p>
          <a:p>
            <a:pPr marL="0" indent="0"/>
            <a:endParaRPr lang="fr-FR" altLang="fr-FR" sz="1000" dirty="0" smtClean="0">
              <a:latin typeface="+mj-lt"/>
              <a:ea typeface="Section-Bold"/>
            </a:endParaRPr>
          </a:p>
          <a:p>
            <a:pPr marL="0" indent="0"/>
            <a:r>
              <a:rPr lang="fr-FR" altLang="fr-FR" sz="1000" dirty="0" smtClean="0">
                <a:latin typeface="+mj-lt"/>
                <a:ea typeface="Section-Bold"/>
              </a:rPr>
              <a:t>   </a:t>
            </a:r>
            <a:endParaRPr lang="fr-FR" altLang="fr-FR" sz="1000" dirty="0">
              <a:latin typeface="+mj-lt"/>
              <a:ea typeface="Section-Bold"/>
            </a:endParaRPr>
          </a:p>
          <a:p>
            <a:pPr marL="0" indent="0"/>
            <a:endParaRPr lang="fr-FR" altLang="fr-FR" sz="1000" dirty="0" smtClean="0">
              <a:latin typeface="+mj-lt"/>
              <a:ea typeface="Section-Bold"/>
            </a:endParaRPr>
          </a:p>
          <a:p>
            <a:pPr marL="0" indent="0"/>
            <a:endParaRPr lang="fr-FR" altLang="fr-FR" sz="1000" dirty="0">
              <a:latin typeface="+mj-lt"/>
              <a:ea typeface="Section-Bold"/>
            </a:endParaRPr>
          </a:p>
          <a:p>
            <a:pPr marL="0" indent="0"/>
            <a:endParaRPr lang="fr-FR" altLang="fr-FR" sz="1000" dirty="0" smtClean="0">
              <a:latin typeface="+mj-lt"/>
              <a:ea typeface="Section-Bold"/>
            </a:endParaRPr>
          </a:p>
          <a:p>
            <a:pPr marL="0" indent="0"/>
            <a:endParaRPr lang="fr-FR" altLang="fr-FR" sz="1000" dirty="0">
              <a:latin typeface="+mj-lt"/>
              <a:ea typeface="Section-Bold"/>
            </a:endParaRPr>
          </a:p>
          <a:p>
            <a:pPr marL="0" indent="0"/>
            <a:endParaRPr lang="fr-FR" altLang="fr-FR" sz="1000" dirty="0" smtClean="0">
              <a:latin typeface="+mj-lt"/>
              <a:ea typeface="Section-Bold"/>
            </a:endParaRPr>
          </a:p>
          <a:p>
            <a:pPr marL="0" indent="0"/>
            <a:endParaRPr lang="fr-FR" altLang="fr-FR" sz="1000" dirty="0">
              <a:latin typeface="+mj-lt"/>
              <a:ea typeface="Section-Bold"/>
            </a:endParaRPr>
          </a:p>
          <a:p>
            <a:pPr marL="0" indent="0"/>
            <a:endParaRPr lang="fr-FR" altLang="fr-FR" sz="1000" dirty="0" smtClean="0">
              <a:latin typeface="+mj-lt"/>
              <a:ea typeface="Section-Bold"/>
            </a:endParaRPr>
          </a:p>
          <a:p>
            <a:pPr marL="0" indent="0"/>
            <a:r>
              <a:rPr lang="fr-FR" altLang="fr-FR" sz="1000" dirty="0" smtClean="0">
                <a:latin typeface="+mj-lt"/>
                <a:ea typeface="Section-Bold"/>
              </a:rPr>
              <a:t>*BVE : bureau de vote électronique (obligatoire)</a:t>
            </a:r>
            <a:endParaRPr lang="fr-FR" altLang="fr-FR" sz="1000" dirty="0">
              <a:latin typeface="+mj-lt"/>
              <a:ea typeface="Section-Bold"/>
            </a:endParaRPr>
          </a:p>
          <a:p>
            <a:pPr marL="0" indent="0"/>
            <a:r>
              <a:rPr lang="fr-FR" altLang="fr-FR" sz="1000" dirty="0" smtClean="0">
                <a:latin typeface="+mj-lt"/>
                <a:ea typeface="Section-Bold"/>
              </a:rPr>
              <a:t>* BVEC : bureau centralisateur (facultatif)</a:t>
            </a:r>
            <a:endParaRPr lang="fr-FR" altLang="fr-FR" dirty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 smtClean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 smtClean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 smtClean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 smtClean="0">
              <a:ea typeface="Section-Bold"/>
            </a:endParaRPr>
          </a:p>
          <a:p>
            <a:pPr>
              <a:buFontTx/>
              <a:buChar char="-"/>
            </a:pPr>
            <a:endParaRPr lang="fr-FR" altLang="fr-FR" dirty="0" smtClean="0">
              <a:ea typeface="Section-Bold"/>
            </a:endParaRPr>
          </a:p>
        </p:txBody>
      </p:sp>
      <p:sp>
        <p:nvSpPr>
          <p:cNvPr id="5125" name="Espace réservé du texte 3"/>
          <p:cNvSpPr>
            <a:spLocks noGrp="1"/>
          </p:cNvSpPr>
          <p:nvPr>
            <p:ph type="body" idx="10"/>
          </p:nvPr>
        </p:nvSpPr>
        <p:spPr bwMode="auto">
          <a:xfrm>
            <a:off x="7435850" y="274638"/>
            <a:ext cx="1241425" cy="2413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fr-FR" altLang="fr-FR" dirty="0" smtClean="0">
                <a:ea typeface="Section-Medium"/>
              </a:rPr>
              <a:t>décembre 2017</a:t>
            </a:r>
          </a:p>
        </p:txBody>
      </p:sp>
      <p:sp>
        <p:nvSpPr>
          <p:cNvPr id="5130" name="Espace réservé du texte 8"/>
          <p:cNvSpPr>
            <a:spLocks noGrp="1"/>
          </p:cNvSpPr>
          <p:nvPr>
            <p:ph type="body" idx="15"/>
          </p:nvPr>
        </p:nvSpPr>
        <p:spPr bwMode="auto">
          <a:xfrm>
            <a:off x="457200" y="6450013"/>
            <a:ext cx="6507163" cy="20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fr-FR" altLang="fr-FR" dirty="0" smtClean="0">
                <a:ea typeface="Section-Medium"/>
              </a:rPr>
              <a:t>Réunion OS  - 5 décembre 2017</a:t>
            </a:r>
          </a:p>
        </p:txBody>
      </p:sp>
      <p:sp>
        <p:nvSpPr>
          <p:cNvPr id="13" name="Espace réservé du contenu 2"/>
          <p:cNvSpPr txBox="1">
            <a:spLocks/>
          </p:cNvSpPr>
          <p:nvPr/>
        </p:nvSpPr>
        <p:spPr bwMode="auto">
          <a:xfrm>
            <a:off x="4092606" y="668712"/>
            <a:ext cx="4714043" cy="411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b="0" i="0" kern="1200">
                <a:solidFill>
                  <a:schemeClr val="tx1"/>
                </a:solidFill>
                <a:latin typeface="Section-Bold"/>
                <a:ea typeface="+mn-ea"/>
                <a:cs typeface="Section-Bold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1400" b="0" i="0" kern="1200">
                <a:solidFill>
                  <a:schemeClr val="tx1"/>
                </a:solidFill>
                <a:latin typeface="Section-Medium"/>
                <a:ea typeface="+mn-ea"/>
                <a:cs typeface="Section-Medium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altLang="fr-FR" sz="1800" dirty="0" smtClean="0">
                <a:ea typeface="Section-Bold"/>
              </a:rPr>
              <a:t>Périmètre et organisation</a:t>
            </a:r>
          </a:p>
          <a:p>
            <a:endParaRPr lang="fr-FR" altLang="fr-FR" sz="1400" dirty="0" smtClean="0">
              <a:ea typeface="Section-Bold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199" y="1454392"/>
            <a:ext cx="8349449" cy="405655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ZoneTexte 18"/>
          <p:cNvSpPr txBox="1"/>
          <p:nvPr/>
        </p:nvSpPr>
        <p:spPr>
          <a:xfrm>
            <a:off x="1529395" y="1514921"/>
            <a:ext cx="7157405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fr-FR" sz="1400" dirty="0" err="1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Nbre</a:t>
            </a:r>
            <a:r>
              <a:rPr lang="fr-FR" alt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 d’électeurs </a:t>
            </a:r>
            <a:r>
              <a:rPr lang="fr-FR" altLang="fr-FR" sz="1400" dirty="0" smtClean="0">
                <a:ea typeface="Section-Bold"/>
              </a:rPr>
              <a:t>: 1 000 </a:t>
            </a:r>
          </a:p>
          <a:p>
            <a:r>
              <a:rPr lang="fr-FR" altLang="fr-FR" sz="1400" dirty="0">
                <a:ea typeface="Section-Bold"/>
              </a:rPr>
              <a:t>	</a:t>
            </a:r>
            <a:r>
              <a:rPr lang="fr-FR" altLang="fr-FR" sz="1400" dirty="0" smtClean="0">
                <a:ea typeface="Section-Bold"/>
              </a:rPr>
              <a:t>		2 scrutins </a:t>
            </a:r>
            <a:r>
              <a:rPr lang="fr-FR" altLang="fr-FR" sz="1000" dirty="0" smtClean="0">
                <a:ea typeface="Section-Bold"/>
              </a:rPr>
              <a:t>(CAP centrale des administrateurs civils et CT de la base de défense de Tours)  </a:t>
            </a:r>
          </a:p>
          <a:p>
            <a:r>
              <a:rPr lang="fr-FR" altLang="fr-FR" sz="1000" dirty="0" smtClean="0">
                <a:ea typeface="Section-Bold"/>
              </a:rPr>
              <a:t>   </a:t>
            </a:r>
          </a:p>
          <a:p>
            <a:r>
              <a:rPr lang="fr-FR" alt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Nombre de BVE </a:t>
            </a:r>
            <a:r>
              <a:rPr lang="fr-FR" altLang="fr-FR" sz="1400" dirty="0" smtClean="0">
                <a:ea typeface="Section-Bold"/>
              </a:rPr>
              <a:t>: 2</a:t>
            </a:r>
          </a:p>
          <a:p>
            <a:endParaRPr lang="fr-FR" altLang="fr-FR" sz="1400" dirty="0">
              <a:ea typeface="Section-Bold"/>
            </a:endParaRPr>
          </a:p>
          <a:p>
            <a:r>
              <a:rPr lang="fr-FR" alt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Prestataire et expertise indépendante </a:t>
            </a:r>
            <a:r>
              <a:rPr lang="fr-FR" altLang="fr-FR" sz="1400" dirty="0" smtClean="0">
                <a:ea typeface="Section-Bold"/>
              </a:rPr>
              <a:t>: publication des deux marchés en décembre 2017 </a:t>
            </a:r>
          </a:p>
          <a:p>
            <a:r>
              <a:rPr lang="fr-FR" altLang="fr-FR" sz="1400" dirty="0" smtClean="0">
                <a:ea typeface="Section-Bold"/>
              </a:rPr>
              <a:t>				  		       notification en mars 2018</a:t>
            </a:r>
          </a:p>
          <a:p>
            <a:r>
              <a:rPr lang="fr-FR" altLang="fr-FR" sz="1400" dirty="0" smtClean="0">
                <a:ea typeface="Section-Bold"/>
              </a:rPr>
              <a:t>         </a:t>
            </a:r>
          </a:p>
          <a:p>
            <a:r>
              <a:rPr lang="fr-FR" alt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Procédé d’authentification </a:t>
            </a:r>
            <a:r>
              <a:rPr lang="fr-FR" altLang="fr-FR" sz="1400" dirty="0" smtClean="0">
                <a:ea typeface="Section-Bold"/>
              </a:rPr>
              <a:t>: code SIRH Alliance + date de naissance</a:t>
            </a:r>
          </a:p>
          <a:p>
            <a:endParaRPr lang="fr-FR" altLang="fr-FR" sz="1400" dirty="0" smtClean="0">
              <a:ea typeface="Section-Bold"/>
            </a:endParaRPr>
          </a:p>
          <a:p>
            <a:r>
              <a:rPr lang="fr-FR" alt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Remise</a:t>
            </a:r>
            <a:r>
              <a:rPr lang="fr-FR" altLang="fr-FR" sz="1400" dirty="0" smtClean="0">
                <a:ea typeface="Section-Bold"/>
              </a:rPr>
              <a:t> : -  remise en main propre pour la base de défense,</a:t>
            </a:r>
            <a:br>
              <a:rPr lang="fr-FR" altLang="fr-FR" sz="1400" dirty="0" smtClean="0">
                <a:ea typeface="Section-Bold"/>
              </a:rPr>
            </a:br>
            <a:r>
              <a:rPr lang="fr-FR" altLang="fr-FR" sz="1400" dirty="0" smtClean="0">
                <a:ea typeface="Section-Bold"/>
              </a:rPr>
              <a:t>               - par envoi postal au domicile pour les administrateurs civils</a:t>
            </a:r>
          </a:p>
          <a:p>
            <a:endParaRPr lang="fr-FR" altLang="fr-FR" sz="1400" dirty="0">
              <a:ea typeface="Section-Bold"/>
            </a:endParaRPr>
          </a:p>
          <a:p>
            <a:r>
              <a:rPr lang="fr-FR" altLang="fr-FR" sz="1400" dirty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Date prévisible de saisine de la Cnil </a:t>
            </a:r>
            <a:r>
              <a:rPr lang="fr-FR" altLang="fr-FR" sz="1400" dirty="0">
                <a:ea typeface="Section-Bold"/>
              </a:rPr>
              <a:t>: </a:t>
            </a:r>
            <a:r>
              <a:rPr lang="fr-FR" altLang="fr-FR" sz="1400" dirty="0" smtClean="0">
                <a:ea typeface="Section-Bold"/>
              </a:rPr>
              <a:t>septembre 2018</a:t>
            </a:r>
          </a:p>
          <a:p>
            <a:endParaRPr lang="fr-FR" altLang="fr-FR" sz="1400" dirty="0">
              <a:ea typeface="Section-Bold"/>
            </a:endParaRPr>
          </a:p>
          <a:p>
            <a:r>
              <a:rPr lang="fr-FR" alt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Test envisagé </a:t>
            </a:r>
            <a:r>
              <a:rPr lang="fr-FR" altLang="fr-FR" sz="1400" dirty="0" smtClean="0">
                <a:ea typeface="Section-Bold"/>
              </a:rPr>
              <a:t>: </a:t>
            </a:r>
            <a:r>
              <a:rPr lang="fr-FR" altLang="fr-FR" sz="1400" dirty="0" err="1" smtClean="0">
                <a:ea typeface="Section-Bold"/>
              </a:rPr>
              <a:t>Vérif</a:t>
            </a:r>
            <a:r>
              <a:rPr lang="fr-FR" altLang="fr-FR" sz="1400" dirty="0" smtClean="0">
                <a:ea typeface="Section-Bold"/>
              </a:rPr>
              <a:t> aptitude </a:t>
            </a:r>
            <a:r>
              <a:rPr lang="fr-FR" altLang="fr-FR" sz="1000" dirty="0" smtClean="0">
                <a:ea typeface="Section-Bold"/>
              </a:rPr>
              <a:t>(VA) </a:t>
            </a:r>
            <a:r>
              <a:rPr lang="fr-FR" altLang="fr-FR" sz="1400" dirty="0" smtClean="0">
                <a:ea typeface="Section-Bold"/>
              </a:rPr>
              <a:t>en juin, vérification service régulier </a:t>
            </a:r>
            <a:r>
              <a:rPr lang="fr-FR" altLang="fr-FR" sz="1000" dirty="0" smtClean="0">
                <a:ea typeface="Section-Bold"/>
              </a:rPr>
              <a:t>(VSR) </a:t>
            </a:r>
            <a:r>
              <a:rPr lang="fr-FR" altLang="fr-FR" sz="1400" dirty="0" smtClean="0">
                <a:ea typeface="Section-Bold"/>
              </a:rPr>
              <a:t>en septembre</a:t>
            </a:r>
          </a:p>
          <a:p>
            <a:endParaRPr lang="fr-FR" altLang="fr-FR" sz="1400" dirty="0">
              <a:ea typeface="Section-Bold"/>
            </a:endParaRPr>
          </a:p>
          <a:p>
            <a:r>
              <a:rPr lang="fr-FR" sz="1400" dirty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Durée du </a:t>
            </a:r>
            <a:r>
              <a:rPr 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vote </a:t>
            </a:r>
            <a:r>
              <a:rPr lang="fr-FR" sz="1400" dirty="0" smtClean="0">
                <a:ea typeface="Section-Bold"/>
              </a:rPr>
              <a:t>: 4 jours, du 3 au 6 décembre 2018</a:t>
            </a:r>
            <a:endParaRPr lang="fr-FR" sz="1400" dirty="0">
              <a:ea typeface="Section-Bold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74955" y="712789"/>
            <a:ext cx="8331694" cy="340170"/>
          </a:xfrm>
          <a:prstGeom prst="rect">
            <a:avLst/>
          </a:prstGeom>
          <a:noFill/>
          <a:effectLst>
            <a:softEdge rad="1270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2523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fr-FR" altLang="fr-FR" dirty="0">
                <a:ea typeface="Section-Medium"/>
              </a:rPr>
              <a:t>Mise en œuvre du vote électronique dans la FPE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5"/>
          </p:nvPr>
        </p:nvSpPr>
        <p:spPr/>
        <p:txBody>
          <a:bodyPr/>
          <a:lstStyle/>
          <a:p>
            <a:r>
              <a:rPr lang="fr-FR" dirty="0" smtClean="0"/>
              <a:t>Réunion OS – 5 décembre 2017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A148F07E-8F1C-4B9C-8B65-D9F47AC0A6FD}" type="slidenum">
              <a:rPr lang="fr-FR" altLang="fr-FR" smtClean="0"/>
              <a:pPr>
                <a:defRPr/>
              </a:pPr>
              <a:t>6</a:t>
            </a:fld>
            <a:endParaRPr lang="fr-FR" altLang="fr-FR"/>
          </a:p>
        </p:txBody>
      </p:sp>
      <p:sp>
        <p:nvSpPr>
          <p:cNvPr id="11" name="Rectangle 10"/>
          <p:cNvSpPr/>
          <p:nvPr/>
        </p:nvSpPr>
        <p:spPr>
          <a:xfrm>
            <a:off x="465580" y="1264835"/>
            <a:ext cx="8322816" cy="4504786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457200" y="693938"/>
            <a:ext cx="8322816" cy="477916"/>
          </a:xfrm>
          <a:prstGeom prst="rect">
            <a:avLst/>
          </a:prstGeom>
          <a:noFill/>
          <a:ln>
            <a:solidFill>
              <a:schemeClr val="accent1">
                <a:alpha val="50000"/>
              </a:schemeClr>
            </a:solidFill>
          </a:ln>
          <a:effectLst>
            <a:softEdge rad="1270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/>
          <p:cNvSpPr txBox="1"/>
          <p:nvPr/>
        </p:nvSpPr>
        <p:spPr>
          <a:xfrm>
            <a:off x="671561" y="1633571"/>
            <a:ext cx="16578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Solidarités, santé, </a:t>
            </a:r>
          </a:p>
          <a:p>
            <a:r>
              <a:rPr lang="fr-FR" sz="1400" dirty="0" smtClean="0"/>
              <a:t>travail, sports</a:t>
            </a:r>
            <a:endParaRPr lang="fr-FR" sz="1400" dirty="0"/>
          </a:p>
        </p:txBody>
      </p:sp>
      <p:sp>
        <p:nvSpPr>
          <p:cNvPr id="15" name="ZoneTexte 14"/>
          <p:cNvSpPr txBox="1"/>
          <p:nvPr/>
        </p:nvSpPr>
        <p:spPr>
          <a:xfrm>
            <a:off x="2248369" y="1264835"/>
            <a:ext cx="6513911" cy="4601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Nombre d’électeurs </a:t>
            </a:r>
            <a:r>
              <a:rPr lang="fr-FR" altLang="fr-FR" sz="1400" dirty="0" smtClean="0">
                <a:ea typeface="Section-Bold"/>
              </a:rPr>
              <a:t>:8 000 électeurs</a:t>
            </a:r>
          </a:p>
          <a:p>
            <a:endParaRPr lang="fr-FR" altLang="fr-FR" sz="800" dirty="0">
              <a:solidFill>
                <a:schemeClr val="tx2">
                  <a:lumMod val="60000"/>
                  <a:lumOff val="40000"/>
                </a:schemeClr>
              </a:solidFill>
              <a:ea typeface="Section-Bold"/>
            </a:endParaRPr>
          </a:p>
          <a:p>
            <a:r>
              <a:rPr lang="fr-FR" alt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Nombre de scrutins </a:t>
            </a:r>
            <a:r>
              <a:rPr lang="fr-FR" altLang="fr-FR" sz="1400" dirty="0" smtClean="0">
                <a:ea typeface="Section-Bold"/>
              </a:rPr>
              <a:t>: 7      </a:t>
            </a:r>
            <a:r>
              <a:rPr lang="fr-FR" altLang="fr-FR" sz="1000" dirty="0" smtClean="0">
                <a:ea typeface="Section-Bold"/>
              </a:rPr>
              <a:t>CTAC solidarités santé sport/CTAC travail (cartographie pour 2018 non validée à ce stade) / CAP inspecteurs de l’action sanitaire et sociale / CAP médecins inspecteurs de santé publique / CAP ingénieurs du génie sanitaire / CAP ingénieurs d’études sanitaires / CAP pharmaciens inspecteurs de santé publique / CAP techniciens sanitaires et de sécurité sanitaire commune / CAP techniciens sanitaires et de sécurité sanitaire du ministre des affaires sociales</a:t>
            </a:r>
          </a:p>
          <a:p>
            <a:endParaRPr lang="fr-FR" altLang="fr-FR" sz="800" dirty="0" smtClean="0">
              <a:solidFill>
                <a:schemeClr val="tx2">
                  <a:lumMod val="60000"/>
                  <a:lumOff val="40000"/>
                </a:schemeClr>
              </a:solidFill>
              <a:ea typeface="Section-Bold"/>
            </a:endParaRPr>
          </a:p>
          <a:p>
            <a:r>
              <a:rPr lang="fr-FR" alt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Nombre de BVE </a:t>
            </a:r>
            <a:r>
              <a:rPr lang="fr-FR" altLang="fr-FR" sz="1400" dirty="0" smtClean="0">
                <a:ea typeface="Section-Bold"/>
              </a:rPr>
              <a:t>: 9  BVE qui seront regroupés sur le même site (</a:t>
            </a:r>
            <a:r>
              <a:rPr lang="fr-FR" altLang="fr-FR" sz="1400" dirty="0" err="1" smtClean="0">
                <a:ea typeface="Section-Bold"/>
              </a:rPr>
              <a:t>Duquesnes</a:t>
            </a:r>
            <a:r>
              <a:rPr lang="fr-FR" altLang="fr-FR" sz="1400" dirty="0" smtClean="0">
                <a:ea typeface="Section-Bold"/>
              </a:rPr>
              <a:t> à Paris)</a:t>
            </a:r>
          </a:p>
          <a:p>
            <a:endParaRPr lang="fr-FR" altLang="fr-FR" sz="1000" dirty="0" smtClean="0">
              <a:ea typeface="Section-Bold"/>
            </a:endParaRPr>
          </a:p>
          <a:p>
            <a:r>
              <a:rPr lang="fr-FR" alt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Prestataire  </a:t>
            </a:r>
            <a:r>
              <a:rPr lang="fr-FR" altLang="fr-FR" sz="1400" dirty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retenu </a:t>
            </a:r>
            <a:r>
              <a:rPr lang="fr-FR" alt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pour la solution de vote </a:t>
            </a:r>
            <a:r>
              <a:rPr lang="fr-FR" altLang="fr-FR" sz="1400" dirty="0" smtClean="0">
                <a:ea typeface="Section-Bold"/>
              </a:rPr>
              <a:t>:   société DOCAPOST</a:t>
            </a:r>
          </a:p>
          <a:p>
            <a:r>
              <a:rPr lang="fr-FR" altLang="fr-FR" sz="1400" dirty="0" smtClean="0">
                <a:ea typeface="Section-Bold"/>
              </a:rPr>
              <a:t> </a:t>
            </a:r>
            <a:endParaRPr lang="fr-FR" altLang="fr-FR" sz="1000" dirty="0" smtClean="0">
              <a:ea typeface="Section-Bold"/>
            </a:endParaRPr>
          </a:p>
          <a:p>
            <a:r>
              <a:rPr lang="fr-FR" alt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Expertise indépendante</a:t>
            </a:r>
            <a:r>
              <a:rPr lang="fr-FR" altLang="fr-FR" sz="1400" dirty="0" smtClean="0">
                <a:ea typeface="Section-Bold"/>
              </a:rPr>
              <a:t> : groupe OPPIDA</a:t>
            </a:r>
          </a:p>
          <a:p>
            <a:endParaRPr lang="fr-FR" altLang="fr-FR" sz="800" dirty="0" smtClean="0">
              <a:ea typeface="Section-Bold"/>
            </a:endParaRPr>
          </a:p>
          <a:p>
            <a:r>
              <a:rPr lang="fr-FR" alt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Procédé d’authentification </a:t>
            </a:r>
            <a:r>
              <a:rPr lang="fr-FR" altLang="fr-FR" sz="1400" dirty="0" smtClean="0">
                <a:ea typeface="Section-Bold"/>
              </a:rPr>
              <a:t>: non déterminé à ce jour</a:t>
            </a:r>
          </a:p>
          <a:p>
            <a:endParaRPr lang="fr-FR" altLang="fr-FR" sz="800" dirty="0" smtClean="0">
              <a:ea typeface="Section-Bold"/>
            </a:endParaRPr>
          </a:p>
          <a:p>
            <a:r>
              <a:rPr lang="fr-FR" alt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Remise</a:t>
            </a:r>
            <a:r>
              <a:rPr lang="fr-FR" altLang="fr-FR" sz="1400" dirty="0" smtClean="0">
                <a:ea typeface="Section-Bold"/>
              </a:rPr>
              <a:t> : remise par courrier des identifiants et mots de passe nécessaires à la connexion sur le portail de vote; procédure de réassort dématérialisée.</a:t>
            </a:r>
          </a:p>
          <a:p>
            <a:endParaRPr lang="fr-FR" altLang="fr-FR" sz="800" dirty="0">
              <a:ea typeface="Section-Bold"/>
            </a:endParaRPr>
          </a:p>
          <a:p>
            <a:r>
              <a:rPr lang="fr-FR" altLang="fr-FR" sz="1400" dirty="0">
                <a:solidFill>
                  <a:schemeClr val="tx2">
                    <a:lumMod val="60000"/>
                    <a:lumOff val="40000"/>
                  </a:schemeClr>
                </a:solidFill>
                <a:ea typeface="Section-Bold"/>
              </a:rPr>
              <a:t>Date prévisible de saisine de la Cnil </a:t>
            </a:r>
            <a:r>
              <a:rPr lang="fr-FR" altLang="fr-FR" sz="1400" dirty="0">
                <a:ea typeface="Section-Bold"/>
              </a:rPr>
              <a:t>: </a:t>
            </a:r>
            <a:r>
              <a:rPr lang="fr-FR" altLang="fr-FR" sz="1400" dirty="0" smtClean="0">
                <a:ea typeface="Section-Bold"/>
              </a:rPr>
              <a:t>en cours d’expertise</a:t>
            </a:r>
          </a:p>
          <a:p>
            <a:endParaRPr lang="fr-FR" altLang="fr-FR" sz="800" dirty="0">
              <a:ea typeface="Section-Bold"/>
            </a:endParaRPr>
          </a:p>
          <a:p>
            <a:r>
              <a:rPr 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Test</a:t>
            </a:r>
            <a:r>
              <a:rPr lang="fr-FR" sz="1400" dirty="0" smtClean="0"/>
              <a:t> : entre avril et juin 2018 au plus tard (date à déterminer avec le prestataire)</a:t>
            </a:r>
          </a:p>
          <a:p>
            <a:endParaRPr lang="fr-FR" sz="800" dirty="0" smtClean="0"/>
          </a:p>
          <a:p>
            <a:r>
              <a:rPr lang="fr-FR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Durée du scrutin </a:t>
            </a:r>
            <a:r>
              <a:rPr lang="fr-FR" sz="1400" dirty="0" smtClean="0"/>
              <a:t>: 8 jours, soit le maximum réglementaire</a:t>
            </a:r>
            <a:endParaRPr lang="fr-FR" sz="1400" dirty="0"/>
          </a:p>
        </p:txBody>
      </p:sp>
      <p:sp>
        <p:nvSpPr>
          <p:cNvPr id="5" name="ZoneTexte 4"/>
          <p:cNvSpPr txBox="1"/>
          <p:nvPr/>
        </p:nvSpPr>
        <p:spPr>
          <a:xfrm>
            <a:off x="523784" y="748230"/>
            <a:ext cx="31683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Services concernés en 2018</a:t>
            </a:r>
            <a:endParaRPr lang="fr-FR" sz="1600" dirty="0"/>
          </a:p>
        </p:txBody>
      </p:sp>
      <p:sp>
        <p:nvSpPr>
          <p:cNvPr id="6" name="ZoneTexte 5"/>
          <p:cNvSpPr txBox="1"/>
          <p:nvPr/>
        </p:nvSpPr>
        <p:spPr>
          <a:xfrm>
            <a:off x="3799643" y="748230"/>
            <a:ext cx="4554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Périmètre et organisation</a:t>
            </a:r>
            <a:endParaRPr lang="fr-FR" dirty="0"/>
          </a:p>
        </p:txBody>
      </p:sp>
      <p:sp>
        <p:nvSpPr>
          <p:cNvPr id="18" name="Titre 1"/>
          <p:cNvSpPr txBox="1">
            <a:spLocks/>
          </p:cNvSpPr>
          <p:nvPr/>
        </p:nvSpPr>
        <p:spPr bwMode="auto">
          <a:xfrm>
            <a:off x="457200" y="274638"/>
            <a:ext cx="8229600" cy="241300"/>
          </a:xfrm>
          <a:prstGeom prst="rect">
            <a:avLst/>
          </a:prstGeom>
          <a:solidFill>
            <a:srgbClr val="002892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1400" b="0" i="0" kern="1200">
                <a:solidFill>
                  <a:schemeClr val="bg1"/>
                </a:solidFill>
                <a:latin typeface="Section-Medium"/>
                <a:ea typeface="+mj-ea"/>
                <a:cs typeface="Section-Medium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ea typeface="ＭＳ Ｐゴシック" charset="-128"/>
                <a:cs typeface="ＭＳ Ｐゴシック" charset="-128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ea typeface="ＭＳ Ｐゴシック" charset="-128"/>
                <a:cs typeface="ＭＳ Ｐゴシック" charset="-128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ea typeface="ＭＳ Ｐゴシック" charset="-128"/>
                <a:cs typeface="ＭＳ Ｐゴシック" charset="-128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ea typeface="ＭＳ Ｐゴシック" charset="-128"/>
                <a:cs typeface="ＭＳ Ｐゴシック" charset="-128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r>
              <a:rPr lang="fr-FR" altLang="fr-FR" dirty="0" smtClean="0">
                <a:ea typeface="Section-Medium"/>
              </a:rPr>
              <a:t>Mise en œuvre du vote électronique dans la FPE                                                                </a:t>
            </a:r>
            <a:r>
              <a:rPr lang="fr-FR" altLang="fr-FR" sz="1000" dirty="0" smtClean="0">
                <a:ea typeface="Section-Medium"/>
              </a:rPr>
              <a:t>décembre  2017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77553" y="5991316"/>
            <a:ext cx="33246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/>
            <a:r>
              <a:rPr lang="fr-FR" altLang="fr-FR" sz="1000" dirty="0">
                <a:ea typeface="Section-Bold"/>
              </a:rPr>
              <a:t>*BVE : bureau de vote électronique</a:t>
            </a:r>
          </a:p>
          <a:p>
            <a:pPr marL="0" indent="0"/>
            <a:r>
              <a:rPr lang="fr-FR" altLang="fr-FR" sz="1000" dirty="0">
                <a:ea typeface="Section-Bold"/>
              </a:rPr>
              <a:t>* BVEC : bureau de vote électronique </a:t>
            </a:r>
            <a:r>
              <a:rPr lang="fr-FR" altLang="fr-FR" sz="1000" dirty="0" smtClean="0">
                <a:ea typeface="Section-Bold"/>
              </a:rPr>
              <a:t>centralisateur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64010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fr-FR" altLang="fr-FR" dirty="0">
                <a:ea typeface="Section-Medium"/>
              </a:rPr>
              <a:t>Mise en œuvre du vote électronique dans la FPE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5"/>
          </p:nvPr>
        </p:nvSpPr>
        <p:spPr/>
        <p:txBody>
          <a:bodyPr/>
          <a:lstStyle/>
          <a:p>
            <a:r>
              <a:rPr lang="fr-FR" dirty="0" smtClean="0"/>
              <a:t>Réunion OS -  5 décembre 2017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A148F07E-8F1C-4B9C-8B65-D9F47AC0A6FD}" type="slidenum">
              <a:rPr lang="fr-FR" altLang="fr-FR" smtClean="0"/>
              <a:pPr>
                <a:defRPr/>
              </a:pPr>
              <a:t>7</a:t>
            </a:fld>
            <a:endParaRPr lang="fr-FR" altLang="fr-FR"/>
          </a:p>
        </p:txBody>
      </p:sp>
      <p:sp>
        <p:nvSpPr>
          <p:cNvPr id="11" name="Rectangle 10"/>
          <p:cNvSpPr/>
          <p:nvPr/>
        </p:nvSpPr>
        <p:spPr>
          <a:xfrm>
            <a:off x="441232" y="2799844"/>
            <a:ext cx="8322817" cy="1893537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 flipV="1">
            <a:off x="427207" y="5049428"/>
            <a:ext cx="8306201" cy="655456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457200" y="693938"/>
            <a:ext cx="8322816" cy="477916"/>
          </a:xfrm>
          <a:prstGeom prst="rect">
            <a:avLst/>
          </a:prstGeom>
          <a:noFill/>
          <a:ln>
            <a:solidFill>
              <a:schemeClr val="accent1">
                <a:alpha val="50000"/>
              </a:schemeClr>
            </a:solidFill>
          </a:ln>
          <a:effectLst>
            <a:softEdge rad="1270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2517723" y="5141200"/>
            <a:ext cx="5489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fr-FR" sz="1400" dirty="0" smtClean="0">
                <a:ea typeface="Section-Bold"/>
              </a:rPr>
              <a:t>L’organisation des élections débutera ultérieurement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2546883" y="2984815"/>
            <a:ext cx="580700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fr-FR" sz="1400" dirty="0" smtClean="0">
                <a:ea typeface="Section-Bold"/>
              </a:rPr>
              <a:t>Environ 40 000  électeurs voteront pour le renouvellement des commissions administratives paritaires</a:t>
            </a:r>
          </a:p>
          <a:p>
            <a:endParaRPr lang="fr-FR" altLang="fr-FR" sz="1400" dirty="0">
              <a:ea typeface="Section-Bold"/>
            </a:endParaRPr>
          </a:p>
          <a:p>
            <a:r>
              <a:rPr lang="fr-FR" altLang="fr-FR" sz="1400" dirty="0" smtClean="0">
                <a:ea typeface="Section-Bold"/>
              </a:rPr>
              <a:t>Le vote électronique par internet sera la modalité de vote exclusive pour le renouvellement de 2018</a:t>
            </a:r>
          </a:p>
          <a:p>
            <a:endParaRPr lang="fr-FR" altLang="fr-FR" sz="1400" dirty="0" smtClean="0">
              <a:ea typeface="Section-Bold"/>
            </a:endParaRPr>
          </a:p>
          <a:p>
            <a:r>
              <a:rPr lang="fr-FR" altLang="fr-FR" sz="1400" dirty="0" smtClean="0">
                <a:ea typeface="Section-Bold"/>
              </a:rPr>
              <a:t>L’organisation de ces élections débutera ultérieurement.</a:t>
            </a:r>
          </a:p>
          <a:p>
            <a:r>
              <a:rPr lang="fr-FR" altLang="fr-FR" sz="1400" dirty="0" smtClean="0">
                <a:ea typeface="Section-Bold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591662" y="3284635"/>
            <a:ext cx="7745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1400" dirty="0">
                <a:solidFill>
                  <a:prstClr val="black"/>
                </a:solidFill>
                <a:latin typeface="Section-Medium"/>
                <a:ea typeface="ＭＳ Ｐゴシック"/>
              </a:rPr>
              <a:t>O</a:t>
            </a:r>
            <a:r>
              <a:rPr lang="fr-FR" sz="1400" dirty="0" smtClean="0">
                <a:solidFill>
                  <a:prstClr val="black"/>
                </a:solidFill>
                <a:latin typeface="Section-Medium"/>
                <a:ea typeface="ＭＳ Ｐゴシック"/>
              </a:rPr>
              <a:t>range</a:t>
            </a:r>
            <a:endParaRPr lang="fr-FR" sz="1400" dirty="0">
              <a:solidFill>
                <a:prstClr val="white"/>
              </a:solidFill>
              <a:latin typeface="Section-Medium"/>
              <a:ea typeface="ＭＳ Ｐゴシック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23784" y="748230"/>
            <a:ext cx="3168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Services concernés en 2018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3799643" y="748230"/>
            <a:ext cx="4554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Périmètre et organisation</a:t>
            </a:r>
            <a:endParaRPr lang="fr-FR" dirty="0"/>
          </a:p>
        </p:txBody>
      </p:sp>
      <p:sp>
        <p:nvSpPr>
          <p:cNvPr id="18" name="Titre 1"/>
          <p:cNvSpPr txBox="1">
            <a:spLocks/>
          </p:cNvSpPr>
          <p:nvPr/>
        </p:nvSpPr>
        <p:spPr bwMode="auto">
          <a:xfrm>
            <a:off x="457200" y="274638"/>
            <a:ext cx="8229600" cy="241300"/>
          </a:xfrm>
          <a:prstGeom prst="rect">
            <a:avLst/>
          </a:prstGeom>
          <a:solidFill>
            <a:srgbClr val="002892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1400" b="0" i="0" kern="1200">
                <a:solidFill>
                  <a:schemeClr val="bg1"/>
                </a:solidFill>
                <a:latin typeface="Section-Medium"/>
                <a:ea typeface="+mj-ea"/>
                <a:cs typeface="Section-Medium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ea typeface="ＭＳ Ｐゴシック" charset="-128"/>
                <a:cs typeface="ＭＳ Ｐゴシック" charset="-128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ea typeface="ＭＳ Ｐゴシック" charset="-128"/>
                <a:cs typeface="ＭＳ Ｐゴシック" charset="-128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ea typeface="ＭＳ Ｐゴシック" charset="-128"/>
                <a:cs typeface="ＭＳ Ｐゴシック" charset="-128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ea typeface="ＭＳ Ｐゴシック" charset="-128"/>
                <a:cs typeface="ＭＳ Ｐゴシック" charset="-128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r>
              <a:rPr lang="fr-FR" altLang="fr-FR" dirty="0" smtClean="0">
                <a:ea typeface="Section-Medium"/>
              </a:rPr>
              <a:t>Mise en œuvre du vote électronique dans la FPE                                                                </a:t>
            </a:r>
            <a:r>
              <a:rPr lang="fr-FR" altLang="fr-FR" sz="1000" dirty="0" smtClean="0">
                <a:ea typeface="Section-Medium"/>
              </a:rPr>
              <a:t>Décembre  2017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77553" y="5910396"/>
            <a:ext cx="33246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/>
            <a:r>
              <a:rPr lang="fr-FR" altLang="fr-FR" sz="1000" dirty="0">
                <a:ea typeface="Section-Bold"/>
              </a:rPr>
              <a:t>*BVE : bureau de vote électronique</a:t>
            </a:r>
          </a:p>
          <a:p>
            <a:pPr marL="0" indent="0"/>
            <a:r>
              <a:rPr lang="fr-FR" altLang="fr-FR" sz="1000" dirty="0">
                <a:ea typeface="Section-Bold"/>
              </a:rPr>
              <a:t>* BVEC : bureau de vote électronique </a:t>
            </a:r>
            <a:r>
              <a:rPr lang="fr-FR" altLang="fr-FR" sz="1000" dirty="0" smtClean="0">
                <a:ea typeface="Section-Bold"/>
              </a:rPr>
              <a:t>centralisateur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591662" y="5248921"/>
            <a:ext cx="89159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fr-FR" sz="1400" dirty="0" smtClean="0">
                <a:solidFill>
                  <a:prstClr val="black"/>
                </a:solidFill>
              </a:rPr>
              <a:t>La Poste</a:t>
            </a:r>
            <a:endParaRPr lang="fr-FR" sz="14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57201" y="1561763"/>
            <a:ext cx="8249713" cy="614995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/>
          <p:cNvSpPr/>
          <p:nvPr/>
        </p:nvSpPr>
        <p:spPr>
          <a:xfrm>
            <a:off x="591662" y="1682984"/>
            <a:ext cx="165782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fr-FR" sz="1400" dirty="0">
                <a:solidFill>
                  <a:prstClr val="black"/>
                </a:solidFill>
              </a:rPr>
              <a:t>Caisse des dépôts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2504334" y="1673220"/>
            <a:ext cx="54891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fr-FR" sz="1400" dirty="0" smtClean="0">
                <a:ea typeface="Section-Bold"/>
              </a:rPr>
              <a:t>L’organisation des élections débutera ultérieurement</a:t>
            </a:r>
            <a:r>
              <a:rPr lang="fr-FR" sz="1400" dirty="0" smtClean="0"/>
              <a:t>. </a:t>
            </a:r>
          </a:p>
          <a:p>
            <a:r>
              <a:rPr lang="fr-FR" sz="1400" dirty="0" smtClean="0"/>
              <a:t>VE exclusivement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382844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fr-FR" altLang="fr-FR" dirty="0">
                <a:ea typeface="Section-Medium"/>
              </a:rPr>
              <a:t>Mise en œuvre du vote électronique dans la FPE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5"/>
          </p:nvPr>
        </p:nvSpPr>
        <p:spPr/>
        <p:txBody>
          <a:bodyPr/>
          <a:lstStyle/>
          <a:p>
            <a:r>
              <a:rPr lang="fr-FR" dirty="0" smtClean="0"/>
              <a:t>Réunion OS -  5 décembre 2017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A148F07E-8F1C-4B9C-8B65-D9F47AC0A6FD}" type="slidenum">
              <a:rPr lang="fr-FR" altLang="fr-FR" smtClean="0"/>
              <a:pPr>
                <a:defRPr/>
              </a:pPr>
              <a:t>8</a:t>
            </a:fld>
            <a:endParaRPr lang="fr-FR" altLang="fr-FR"/>
          </a:p>
        </p:txBody>
      </p:sp>
      <p:sp>
        <p:nvSpPr>
          <p:cNvPr id="11" name="Rectangle 10"/>
          <p:cNvSpPr/>
          <p:nvPr/>
        </p:nvSpPr>
        <p:spPr>
          <a:xfrm>
            <a:off x="410591" y="1356272"/>
            <a:ext cx="8322817" cy="2256940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400713" y="3835251"/>
            <a:ext cx="8306201" cy="1846458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457200" y="693938"/>
            <a:ext cx="8322816" cy="477916"/>
          </a:xfrm>
          <a:prstGeom prst="rect">
            <a:avLst/>
          </a:prstGeom>
          <a:noFill/>
          <a:ln>
            <a:solidFill>
              <a:schemeClr val="accent1">
                <a:alpha val="50000"/>
              </a:schemeClr>
            </a:solidFill>
          </a:ln>
          <a:effectLst>
            <a:softEdge rad="1270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3913750" y="4236988"/>
            <a:ext cx="37560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fr-FR" dirty="0" smtClean="0">
                <a:ea typeface="Section-Bold"/>
              </a:rPr>
              <a:t>L’AP-HP pourrait annoncer qu’elle procédera au vote électronique par internet pour le renouvellement de ses instances. </a:t>
            </a: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791559" y="1661056"/>
            <a:ext cx="253251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1400" dirty="0" smtClean="0">
                <a:solidFill>
                  <a:prstClr val="black"/>
                </a:solidFill>
                <a:latin typeface="Section-Medium"/>
                <a:ea typeface="ＭＳ Ｐゴシック"/>
              </a:rPr>
              <a:t>Fonction publique territoriale</a:t>
            </a:r>
            <a:endParaRPr lang="fr-FR" sz="1400" dirty="0">
              <a:solidFill>
                <a:prstClr val="white"/>
              </a:solidFill>
              <a:latin typeface="Section-Medium"/>
              <a:ea typeface="ＭＳ Ｐゴシック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23784" y="748230"/>
            <a:ext cx="3168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Services concernés en 2018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3799643" y="748230"/>
            <a:ext cx="4554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Périmètre et organisation</a:t>
            </a:r>
            <a:endParaRPr lang="fr-FR" dirty="0"/>
          </a:p>
        </p:txBody>
      </p:sp>
      <p:sp>
        <p:nvSpPr>
          <p:cNvPr id="18" name="Titre 1"/>
          <p:cNvSpPr txBox="1">
            <a:spLocks/>
          </p:cNvSpPr>
          <p:nvPr/>
        </p:nvSpPr>
        <p:spPr bwMode="auto">
          <a:xfrm>
            <a:off x="457200" y="274638"/>
            <a:ext cx="8229600" cy="241300"/>
          </a:xfrm>
          <a:prstGeom prst="rect">
            <a:avLst/>
          </a:prstGeom>
          <a:solidFill>
            <a:srgbClr val="002892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1400" b="0" i="0" kern="1200">
                <a:solidFill>
                  <a:schemeClr val="bg1"/>
                </a:solidFill>
                <a:latin typeface="Section-Medium"/>
                <a:ea typeface="+mj-ea"/>
                <a:cs typeface="Section-Medium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ea typeface="ＭＳ Ｐゴシック" charset="-128"/>
                <a:cs typeface="ＭＳ Ｐゴシック" charset="-128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ea typeface="ＭＳ Ｐゴシック" charset="-128"/>
                <a:cs typeface="ＭＳ Ｐゴシック" charset="-128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ea typeface="ＭＳ Ｐゴシック" charset="-128"/>
                <a:cs typeface="ＭＳ Ｐゴシック" charset="-128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ea typeface="ＭＳ Ｐゴシック" charset="-128"/>
                <a:cs typeface="ＭＳ Ｐゴシック" charset="-128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r>
              <a:rPr lang="fr-FR" altLang="fr-FR" dirty="0" smtClean="0">
                <a:ea typeface="Section-Medium"/>
              </a:rPr>
              <a:t>Mise en œuvre du vote électronique dans la FP T et la FPH                                                </a:t>
            </a:r>
            <a:r>
              <a:rPr lang="fr-FR" altLang="fr-FR" sz="1000" dirty="0" smtClean="0">
                <a:ea typeface="Section-Medium"/>
              </a:rPr>
              <a:t>Décembre  2017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77553" y="5886120"/>
            <a:ext cx="33246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/>
            <a:r>
              <a:rPr lang="fr-FR" altLang="fr-FR" sz="1000" dirty="0">
                <a:ea typeface="Section-Bold"/>
              </a:rPr>
              <a:t>*BVE : bureau de vote électronique</a:t>
            </a:r>
          </a:p>
          <a:p>
            <a:pPr marL="0" indent="0"/>
            <a:r>
              <a:rPr lang="fr-FR" altLang="fr-FR" sz="1000" dirty="0">
                <a:ea typeface="Section-Bold"/>
              </a:rPr>
              <a:t>* BVEC : bureau de vote électronique </a:t>
            </a:r>
            <a:r>
              <a:rPr lang="fr-FR" altLang="fr-FR" sz="1000" dirty="0" smtClean="0">
                <a:ea typeface="Section-Bold"/>
              </a:rPr>
              <a:t>centralisateur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722075" y="4298543"/>
            <a:ext cx="260199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fr-FR" sz="1400" dirty="0" smtClean="0">
                <a:solidFill>
                  <a:prstClr val="black"/>
                </a:solidFill>
              </a:rPr>
              <a:t>Fonction publique hospitalière</a:t>
            </a:r>
            <a:endParaRPr lang="fr-FR" sz="1400" dirty="0">
              <a:solidFill>
                <a:prstClr val="black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3913750" y="1691681"/>
            <a:ext cx="37560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fr-FR" dirty="0" smtClean="0">
                <a:ea typeface="Section-Bold"/>
              </a:rPr>
              <a:t>Quelques collectivités ou centres de gestion pourraient décider de mettre en œuvre </a:t>
            </a:r>
            <a:r>
              <a:rPr lang="fr-FR" altLang="fr-FR" dirty="0">
                <a:ea typeface="Section-Bold"/>
              </a:rPr>
              <a:t>le </a:t>
            </a:r>
            <a:r>
              <a:rPr lang="fr-FR" altLang="fr-FR" dirty="0" smtClean="0">
                <a:ea typeface="Section-Bold"/>
              </a:rPr>
              <a:t>VE.</a:t>
            </a:r>
          </a:p>
          <a:p>
            <a:r>
              <a:rPr lang="fr-FR" altLang="fr-FR" dirty="0" smtClean="0">
                <a:ea typeface="Section-Bold"/>
              </a:rPr>
              <a:t>Un recensement est en cours.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86724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Mise en œuvre du vote électronique dans la FP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50369"/>
            <a:ext cx="8229600" cy="332707"/>
          </a:xfrm>
        </p:spPr>
        <p:txBody>
          <a:bodyPr/>
          <a:lstStyle/>
          <a:p>
            <a:r>
              <a:rPr lang="fr-FR" b="1" dirty="0" smtClean="0">
                <a:solidFill>
                  <a:schemeClr val="accent6"/>
                </a:solidFill>
              </a:rPr>
              <a:t>Rappel réglementaire : L’organisation des bureaux de vote</a:t>
            </a:r>
          </a:p>
          <a:p>
            <a:endParaRPr lang="fr-FR" sz="1000" dirty="0" smtClean="0"/>
          </a:p>
          <a:p>
            <a:r>
              <a:rPr lang="fr-FR" dirty="0" smtClean="0"/>
              <a:t>BVE – BVEC</a:t>
            </a:r>
          </a:p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cartographie des bureaux de vote, prévue par le décret 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 mai 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2011 relatif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 vote électronique par internet prévoit (II de l’article 3) 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l’obligation de créer un 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bureau de vote électronique 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(BVE) par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scrutin propre à une instance</a:t>
            </a:r>
          </a:p>
          <a:p>
            <a:pPr>
              <a:buFontTx/>
              <a:buChar char="-"/>
            </a:pP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possibilité de 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créer « en outre et en tant que de besoin »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 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bureaux de vote centralisateurs 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(BVEC)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ayant la responsabilité de plusieurs 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scrutins</a:t>
            </a:r>
          </a:p>
          <a:p>
            <a:pPr marL="0" indent="0"/>
            <a:endParaRPr lang="fr-F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Lorsqu’il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existe un bureau de vote centralisateur, certaines compétences lui sont réservées en exclusivité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/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Celles-ci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sont strictement définies à l’article 17 : il s’agit des procédures de sécurité avant le début du scrutin, des décisions à prendre en cas de panne et enfin de toutes les opérations qui interviennent après la clôture. </a:t>
            </a:r>
          </a:p>
          <a:p>
            <a:pPr marL="0" indent="0"/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 mêmes dispositions figurent dans les décrets FPT et FPH.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fr-FR" dirty="0" smtClean="0"/>
              <a:t>Décembre 2017</a:t>
            </a:r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5"/>
          </p:nvPr>
        </p:nvSpPr>
        <p:spPr/>
        <p:txBody>
          <a:bodyPr/>
          <a:lstStyle/>
          <a:p>
            <a:r>
              <a:rPr lang="fr-FR" dirty="0" smtClean="0"/>
              <a:t>Réunion OS du 5 décembre 2017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A148F07E-8F1C-4B9C-8B65-D9F47AC0A6FD}" type="slidenum">
              <a:rPr lang="fr-FR" altLang="fr-FR" smtClean="0"/>
              <a:pPr>
                <a:defRPr/>
              </a:pPr>
              <a:t>9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7146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ote électronique_29nov2017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3_Thème Office">
      <a:majorFont>
        <a:latin typeface=""/>
        <a:ea typeface="ＭＳ Ｐゴシック"/>
        <a:cs typeface="ＭＳ Ｐゴシック"/>
      </a:majorFont>
      <a:minorFont>
        <a:latin typeface=""/>
        <a:ea typeface="ＭＳ Ｐゴシック"/>
        <a:cs typeface="ＭＳ Ｐゴシック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vote électronique_29nov2017</Template>
  <TotalTime>1221</TotalTime>
  <Words>1055</Words>
  <Application>Microsoft Office PowerPoint</Application>
  <PresentationFormat>Affichage à l'écran (4:3)</PresentationFormat>
  <Paragraphs>303</Paragraphs>
  <Slides>10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vote électronique_29nov2017</vt:lpstr>
      <vt:lpstr>Le vote électronique  lors des élections 2018 dans la fonction publique</vt:lpstr>
      <vt:lpstr>Mise en œuvre du vote électronique dans la FPE</vt:lpstr>
      <vt:lpstr>Mise en œuvre du vote électronique dans la FPE</vt:lpstr>
      <vt:lpstr>Mise en œuvre du vote électronique dans la FPE</vt:lpstr>
      <vt:lpstr>Mise en œuvre du vote électronique dans la FPE</vt:lpstr>
      <vt:lpstr>Mise en œuvre du vote électronique dans la FPE</vt:lpstr>
      <vt:lpstr>Mise en œuvre du vote électronique dans la FPE</vt:lpstr>
      <vt:lpstr>Mise en œuvre du vote électronique dans la FPE</vt:lpstr>
      <vt:lpstr>Mise en œuvre du vote électronique dans la FP</vt:lpstr>
      <vt:lpstr>Mise en œuvre du vote électronique dans la FP</vt:lpstr>
    </vt:vector>
  </TitlesOfParts>
  <Company>MINEFI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vote électronique  lors des élections 2018 dans la fonction publique de l’Etat</dc:title>
  <dc:creator>SARAKATSANIS Marie-Edith</dc:creator>
  <cp:lastModifiedBy>PINON Claudine</cp:lastModifiedBy>
  <cp:revision>105</cp:revision>
  <cp:lastPrinted>2017-12-05T09:30:07Z</cp:lastPrinted>
  <dcterms:created xsi:type="dcterms:W3CDTF">2017-11-15T08:52:48Z</dcterms:created>
  <dcterms:modified xsi:type="dcterms:W3CDTF">2017-12-20T08:38:31Z</dcterms:modified>
</cp:coreProperties>
</file>